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notesSlides/notesSlide1.xml" ContentType="application/vnd.openxmlformats-officedocument.presentationml.notesSlid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Shape 91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19" name="Shape 91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Shape 9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58" name="Shape 9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Seriously. Don’t lose sight of this image. At first it may feel intimidating. Knowing how little you know. But relish the opportunity and take the privileges it comes with.</a:t>
            </a:r>
          </a:p>
          <a:p>
            <a:pPr/>
          </a:p>
          <a:p>
            <a:pPr/>
            <a:r>
              <a:t>You have permission to struggle. To fail. To not “get” everything immediately.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4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4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4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5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5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5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6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6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18" name="Group 11"/>
          <p:cNvGrpSpPr/>
          <p:nvPr/>
        </p:nvGrpSpPr>
        <p:grpSpPr>
          <a:xfrm>
            <a:off x="2831735" y="3945633"/>
            <a:ext cx="3917511" cy="486920"/>
            <a:chOff x="0" y="0"/>
            <a:chExt cx="3917510" cy="486919"/>
          </a:xfrm>
        </p:grpSpPr>
        <p:pic>
          <p:nvPicPr>
            <p:cNvPr id="16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 t="0" r="0" b="0"/>
            <a:stretch>
              <a:fillRect/>
            </a:stretch>
          </p:blipFill>
          <p:spPr>
            <a:xfrm>
              <a:off x="402618" y="0"/>
              <a:ext cx="3514893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92757" b="0"/>
            <a:stretch>
              <a:fillRect/>
            </a:stretch>
          </p:blipFill>
          <p:spPr>
            <a:xfrm>
              <a:off x="0" y="0"/>
              <a:ext cx="420451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0" name="Body Level One…"/>
          <p:cNvSpPr/>
          <p:nvPr>
            <p:ph type="body" sz="quarter" idx="1"/>
          </p:nvPr>
        </p:nvSpPr>
        <p:spPr>
          <a:xfrm>
            <a:off x="396991" y="2504043"/>
            <a:ext cx="2700337" cy="3810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57212" indent="-214313"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57250" indent="-171450"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indent="-171450"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3050" indent="-171450"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" name="Text Placeholder 19"/>
          <p:cNvSpPr/>
          <p:nvPr>
            <p:ph type="body" sz="quarter" idx="13"/>
          </p:nvPr>
        </p:nvSpPr>
        <p:spPr>
          <a:xfrm>
            <a:off x="396992" y="3998593"/>
            <a:ext cx="2270008" cy="3810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" name="TextBox 21"/>
          <p:cNvSpPr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2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7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130" name="Group 11"/>
          <p:cNvGrpSpPr/>
          <p:nvPr/>
        </p:nvGrpSpPr>
        <p:grpSpPr>
          <a:xfrm>
            <a:off x="2831735" y="3945633"/>
            <a:ext cx="3917511" cy="486920"/>
            <a:chOff x="0" y="0"/>
            <a:chExt cx="3917510" cy="486919"/>
          </a:xfrm>
        </p:grpSpPr>
        <p:pic>
          <p:nvPicPr>
            <p:cNvPr id="128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 t="0" r="0" b="0"/>
            <a:stretch>
              <a:fillRect/>
            </a:stretch>
          </p:blipFill>
          <p:spPr>
            <a:xfrm>
              <a:off x="402618" y="0"/>
              <a:ext cx="3514893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9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92757" b="0"/>
            <a:stretch>
              <a:fillRect/>
            </a:stretch>
          </p:blipFill>
          <p:spPr>
            <a:xfrm>
              <a:off x="0" y="0"/>
              <a:ext cx="420451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1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2" name="Body Level One…"/>
          <p:cNvSpPr/>
          <p:nvPr>
            <p:ph type="body" sz="quarter" idx="1"/>
          </p:nvPr>
        </p:nvSpPr>
        <p:spPr>
          <a:xfrm>
            <a:off x="396991" y="2504043"/>
            <a:ext cx="2700337" cy="3810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57212" indent="-214313"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57250" indent="-171450"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indent="-171450"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3050" indent="-171450"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" name="Text Placeholder 19"/>
          <p:cNvSpPr/>
          <p:nvPr>
            <p:ph type="body" sz="quarter" idx="13"/>
          </p:nvPr>
        </p:nvSpPr>
        <p:spPr>
          <a:xfrm>
            <a:off x="396992" y="3998593"/>
            <a:ext cx="2270008" cy="3810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4" name="TextBox 21"/>
          <p:cNvSpPr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35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4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traight Connector 11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26262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51" name="Flowchart: Process 12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2" name="TextBox 13"/>
          <p:cNvSpPr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grpSp>
        <p:nvGrpSpPr>
          <p:cNvPr id="155" name="Group 14"/>
          <p:cNvGrpSpPr/>
          <p:nvPr/>
        </p:nvGrpSpPr>
        <p:grpSpPr>
          <a:xfrm>
            <a:off x="5232359" y="6411722"/>
            <a:ext cx="3917511" cy="486920"/>
            <a:chOff x="0" y="0"/>
            <a:chExt cx="3917510" cy="486919"/>
          </a:xfrm>
        </p:grpSpPr>
        <p:pic>
          <p:nvPicPr>
            <p:cNvPr id="153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 t="0" r="0" b="0"/>
            <a:stretch>
              <a:fillRect/>
            </a:stretch>
          </p:blipFill>
          <p:spPr>
            <a:xfrm>
              <a:off x="402618" y="0"/>
              <a:ext cx="3514893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4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92757" b="0"/>
            <a:stretch>
              <a:fillRect/>
            </a:stretch>
          </p:blipFill>
          <p:spPr>
            <a:xfrm>
              <a:off x="0" y="0"/>
              <a:ext cx="420451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56" name="Title Text"/>
          <p:cNvSpPr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7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3" name="Title 1"/>
          <p:cNvSpPr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Rutgers Coding Bootcamp |</a:t>
            </a:r>
          </a:p>
        </p:txBody>
      </p:sp>
      <p:sp>
        <p:nvSpPr>
          <p:cNvPr id="174" name="TextBox 17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75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176" name="Body Level One…"/>
          <p:cNvSpPr/>
          <p:nvPr>
            <p:ph type="body" sz="quarter" idx="1"/>
          </p:nvPr>
        </p:nvSpPr>
        <p:spPr>
          <a:xfrm>
            <a:off x="3962400" y="4037683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defTabSz="914400">
              <a:lnSpc>
                <a:spcPct val="90000"/>
              </a:lnSpc>
              <a:spcBef>
                <a:spcPts val="10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7" name="Text Placeholder 19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8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187" name="TextBox 6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88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189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Flowchart: Process 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D1103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7" name="TextBox 13"/>
          <p:cNvSpPr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UCFB - All Rights Reserved</a:t>
            </a:r>
          </a:p>
        </p:txBody>
      </p:sp>
      <p:sp>
        <p:nvSpPr>
          <p:cNvPr id="198" name="Title Text"/>
          <p:cNvSpPr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9" name="Straight Connector 8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200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TextBox 18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202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itle Text"/>
          <p:cNvSpPr/>
          <p:nvPr>
            <p:ph type="title"/>
          </p:nvPr>
        </p:nvSpPr>
        <p:spPr>
          <a:xfrm>
            <a:off x="685800" y="2130426"/>
            <a:ext cx="7772400" cy="1470026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b="0" i="0"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7" name="Body Level One…"/>
          <p:cNvSpPr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1pPr>
            <a:lvl2pPr marL="0" indent="3429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2pPr>
            <a:lvl3pPr marL="0" indent="6858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3pPr>
            <a:lvl4pPr marL="0" indent="10287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4pPr>
            <a:lvl5pPr marL="0" indent="13716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Slide Number"/>
          <p:cNvSpPr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6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7" name="Title 1"/>
          <p:cNvSpPr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 |</a:t>
            </a:r>
          </a:p>
        </p:txBody>
      </p:sp>
      <p:sp>
        <p:nvSpPr>
          <p:cNvPr id="228" name="TextBox 17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229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230" name="Body Level One…"/>
          <p:cNvSpPr/>
          <p:nvPr>
            <p:ph type="body" sz="quarter" idx="1"/>
          </p:nvPr>
        </p:nvSpPr>
        <p:spPr>
          <a:xfrm>
            <a:off x="3370402" y="4034788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defTabSz="914400">
              <a:lnSpc>
                <a:spcPct val="90000"/>
              </a:lnSpc>
              <a:spcBef>
                <a:spcPts val="10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1" name="Text Placeholder 19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2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0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241" name="TextBox 6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242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24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Flowchart: Process 5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1" name="Title Text"/>
          <p:cNvSpPr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2" name="TextBox 18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253" name="Straight Connector 6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5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itle Text"/>
          <p:cNvSpPr/>
          <p:nvPr>
            <p:ph type="title"/>
          </p:nvPr>
        </p:nvSpPr>
        <p:spPr>
          <a:xfrm>
            <a:off x="685800" y="2130426"/>
            <a:ext cx="7772400" cy="1470026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b="0" i="0"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69" name="Body Level One…"/>
          <p:cNvSpPr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1pPr>
            <a:lvl2pPr marL="0" indent="3429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2pPr>
            <a:lvl3pPr marL="0" indent="6858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3pPr>
            <a:lvl4pPr marL="0" indent="10287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4pPr>
            <a:lvl5pPr marL="0" indent="13716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0" name="Slide Number"/>
          <p:cNvSpPr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BF5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Flowchart: Process 7"/>
          <p:cNvSpPr/>
          <p:nvPr/>
        </p:nvSpPr>
        <p:spPr>
          <a:xfrm flipV="1">
            <a:off x="426891" y="3691892"/>
            <a:ext cx="6888310" cy="457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8" name="Title 1"/>
          <p:cNvSpPr/>
          <p:nvPr/>
        </p:nvSpPr>
        <p:spPr>
          <a:xfrm>
            <a:off x="426892" y="3963846"/>
            <a:ext cx="4678508" cy="453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 at UT Austin | </a:t>
            </a:r>
          </a:p>
        </p:txBody>
      </p:sp>
      <p:sp>
        <p:nvSpPr>
          <p:cNvPr id="279" name="TextBox 17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280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281" name="Body Level One…"/>
          <p:cNvSpPr/>
          <p:nvPr>
            <p:ph type="body" sz="quarter" idx="1"/>
          </p:nvPr>
        </p:nvSpPr>
        <p:spPr>
          <a:xfrm>
            <a:off x="4953000" y="4036236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2939" indent="-20573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20139" indent="-205739" defTabSz="914400">
              <a:lnSpc>
                <a:spcPct val="90000"/>
              </a:lnSpc>
              <a:spcBef>
                <a:spcPts val="1000"/>
              </a:spcBef>
              <a:buFontTx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77339" indent="-20573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34539" indent="-20573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2" name="Text Placeholder 19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283" name="Content Placeholder 8" descr="Content Placeholder 8"/>
          <p:cNvPicPr>
            <a:picLocks noChangeAspect="1"/>
          </p:cNvPicPr>
          <p:nvPr/>
        </p:nvPicPr>
        <p:blipFill>
          <a:blip r:embed="rId2">
            <a:extLst/>
          </a:blip>
          <a:srcRect l="0" t="10220" r="0" b="0"/>
          <a:stretch>
            <a:fillRect/>
          </a:stretch>
        </p:blipFill>
        <p:spPr>
          <a:xfrm>
            <a:off x="0" y="-1"/>
            <a:ext cx="9144000" cy="560979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bg>
      <p:bgPr>
        <a:solidFill>
          <a:srgbClr val="BF5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292" name="TextBox 6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293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29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Flowchart: Process 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BF57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2" name="Title Text"/>
          <p:cNvSpPr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03" name="Straight Connector 8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BF57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04" name="TextBox 18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pic>
        <p:nvPicPr>
          <p:cNvPr id="305" name="Content Placeholder 8" descr="Content Placeholder 8"/>
          <p:cNvPicPr>
            <a:picLocks noChangeAspect="1"/>
          </p:cNvPicPr>
          <p:nvPr/>
        </p:nvPicPr>
        <p:blipFill>
          <a:blip r:embed="rId2">
            <a:extLst/>
          </a:blip>
          <a:srcRect l="73429" t="14128" r="0" b="0"/>
          <a:stretch>
            <a:fillRect/>
          </a:stretch>
        </p:blipFill>
        <p:spPr>
          <a:xfrm>
            <a:off x="-5871" y="6400799"/>
            <a:ext cx="2179730" cy="481356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itle Text"/>
          <p:cNvSpPr/>
          <p:nvPr>
            <p:ph type="title"/>
          </p:nvPr>
        </p:nvSpPr>
        <p:spPr>
          <a:xfrm>
            <a:off x="685800" y="2130426"/>
            <a:ext cx="7772400" cy="1470026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b="0" i="0"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21" name="Body Level One…"/>
          <p:cNvSpPr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1pPr>
            <a:lvl2pPr marL="0" indent="3429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2pPr>
            <a:lvl3pPr marL="0" indent="6858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3pPr>
            <a:lvl4pPr marL="0" indent="10287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4pPr>
            <a:lvl5pPr marL="0" indent="13716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2" name="Slide Number"/>
          <p:cNvSpPr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0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333" name="Group 11"/>
          <p:cNvGrpSpPr/>
          <p:nvPr/>
        </p:nvGrpSpPr>
        <p:grpSpPr>
          <a:xfrm>
            <a:off x="2831735" y="3945633"/>
            <a:ext cx="3917511" cy="486920"/>
            <a:chOff x="0" y="0"/>
            <a:chExt cx="3917510" cy="486919"/>
          </a:xfrm>
        </p:grpSpPr>
        <p:pic>
          <p:nvPicPr>
            <p:cNvPr id="331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 t="0" r="0" b="0"/>
            <a:stretch>
              <a:fillRect/>
            </a:stretch>
          </p:blipFill>
          <p:spPr>
            <a:xfrm>
              <a:off x="402618" y="0"/>
              <a:ext cx="3514893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2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92757" b="0"/>
            <a:stretch>
              <a:fillRect/>
            </a:stretch>
          </p:blipFill>
          <p:spPr>
            <a:xfrm>
              <a:off x="0" y="0"/>
              <a:ext cx="420451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34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5" name="Body Level One…"/>
          <p:cNvSpPr/>
          <p:nvPr>
            <p:ph type="body" sz="quarter" idx="1"/>
          </p:nvPr>
        </p:nvSpPr>
        <p:spPr>
          <a:xfrm>
            <a:off x="396991" y="2504043"/>
            <a:ext cx="2700337" cy="3810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57212" indent="-214313"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57250" indent="-171450"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indent="-171450"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3050" indent="-171450"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6" name="Text Placeholder 19"/>
          <p:cNvSpPr/>
          <p:nvPr>
            <p:ph type="body" sz="quarter" idx="13"/>
          </p:nvPr>
        </p:nvSpPr>
        <p:spPr>
          <a:xfrm>
            <a:off x="396992" y="3998593"/>
            <a:ext cx="2270008" cy="3810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7" name="TextBox 21"/>
          <p:cNvSpPr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338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traight Connector 11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26262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9" name="Flowchart: Process 12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0" name="TextBox 13"/>
          <p:cNvSpPr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grpSp>
        <p:nvGrpSpPr>
          <p:cNvPr id="43" name="Group 14"/>
          <p:cNvGrpSpPr/>
          <p:nvPr/>
        </p:nvGrpSpPr>
        <p:grpSpPr>
          <a:xfrm>
            <a:off x="5232359" y="6411722"/>
            <a:ext cx="3917511" cy="486920"/>
            <a:chOff x="0" y="0"/>
            <a:chExt cx="3917510" cy="486919"/>
          </a:xfrm>
        </p:grpSpPr>
        <p:pic>
          <p:nvPicPr>
            <p:cNvPr id="41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 t="0" r="0" b="0"/>
            <a:stretch>
              <a:fillRect/>
            </a:stretch>
          </p:blipFill>
          <p:spPr>
            <a:xfrm>
              <a:off x="402618" y="0"/>
              <a:ext cx="3514893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92757" b="0"/>
            <a:stretch>
              <a:fillRect/>
            </a:stretch>
          </p:blipFill>
          <p:spPr>
            <a:xfrm>
              <a:off x="0" y="0"/>
              <a:ext cx="420451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4" name="Title Text"/>
          <p:cNvSpPr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5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46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traight Connector 11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26262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54" name="Flowchart: Process 12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5" name="TextBox 13"/>
          <p:cNvSpPr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grpSp>
        <p:nvGrpSpPr>
          <p:cNvPr id="358" name="Group 14"/>
          <p:cNvGrpSpPr/>
          <p:nvPr/>
        </p:nvGrpSpPr>
        <p:grpSpPr>
          <a:xfrm>
            <a:off x="5232359" y="6411722"/>
            <a:ext cx="3917511" cy="486920"/>
            <a:chOff x="0" y="0"/>
            <a:chExt cx="3917510" cy="486919"/>
          </a:xfrm>
        </p:grpSpPr>
        <p:pic>
          <p:nvPicPr>
            <p:cNvPr id="356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 t="0" r="0" b="0"/>
            <a:stretch>
              <a:fillRect/>
            </a:stretch>
          </p:blipFill>
          <p:spPr>
            <a:xfrm>
              <a:off x="402618" y="0"/>
              <a:ext cx="3514893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7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92757" b="0"/>
            <a:stretch>
              <a:fillRect/>
            </a:stretch>
          </p:blipFill>
          <p:spPr>
            <a:xfrm>
              <a:off x="0" y="0"/>
              <a:ext cx="420451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59" name="Title Text"/>
          <p:cNvSpPr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60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9" name="Title 1"/>
          <p:cNvSpPr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Rutgers Coding Bootcamp |</a:t>
            </a:r>
          </a:p>
        </p:txBody>
      </p:sp>
      <p:sp>
        <p:nvSpPr>
          <p:cNvPr id="370" name="TextBox 17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371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372" name="Body Level One…"/>
          <p:cNvSpPr/>
          <p:nvPr>
            <p:ph type="body" sz="quarter" idx="1"/>
          </p:nvPr>
        </p:nvSpPr>
        <p:spPr>
          <a:xfrm>
            <a:off x="3962400" y="4037683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defTabSz="914400">
              <a:lnSpc>
                <a:spcPct val="90000"/>
              </a:lnSpc>
              <a:spcBef>
                <a:spcPts val="10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3" name="Text Placeholder 19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7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383" name="TextBox 6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384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385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Flowchart: Process 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D1103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93" name="TextBox 13"/>
          <p:cNvSpPr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UCFB - All Rights Reserved</a:t>
            </a:r>
          </a:p>
        </p:txBody>
      </p:sp>
      <p:sp>
        <p:nvSpPr>
          <p:cNvPr id="394" name="Title Text"/>
          <p:cNvSpPr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95" name="Straight Connector 8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396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TextBox 18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398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lide Number"/>
          <p:cNvSpPr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13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4" name="Title 1"/>
          <p:cNvSpPr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 |</a:t>
            </a:r>
          </a:p>
        </p:txBody>
      </p:sp>
      <p:sp>
        <p:nvSpPr>
          <p:cNvPr id="415" name="TextBox 17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416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417" name="Body Level One…"/>
          <p:cNvSpPr/>
          <p:nvPr>
            <p:ph type="body" sz="quarter" idx="1"/>
          </p:nvPr>
        </p:nvSpPr>
        <p:spPr>
          <a:xfrm>
            <a:off x="3370402" y="4034788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defTabSz="914400">
              <a:lnSpc>
                <a:spcPct val="90000"/>
              </a:lnSpc>
              <a:spcBef>
                <a:spcPts val="10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8" name="Text Placeholder 19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9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27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428" name="TextBox 6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429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430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Flowchart: Process 5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38" name="Title Text"/>
          <p:cNvSpPr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39" name="TextBox 18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440" name="Straight Connector 6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41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BF5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Flowchart: Process 7"/>
          <p:cNvSpPr/>
          <p:nvPr/>
        </p:nvSpPr>
        <p:spPr>
          <a:xfrm flipV="1">
            <a:off x="426891" y="3691892"/>
            <a:ext cx="6888310" cy="457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49" name="Title 1"/>
          <p:cNvSpPr/>
          <p:nvPr/>
        </p:nvSpPr>
        <p:spPr>
          <a:xfrm>
            <a:off x="426892" y="3963846"/>
            <a:ext cx="4678508" cy="453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 at UT Austin | </a:t>
            </a:r>
          </a:p>
        </p:txBody>
      </p:sp>
      <p:sp>
        <p:nvSpPr>
          <p:cNvPr id="450" name="TextBox 17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451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452" name="Body Level One…"/>
          <p:cNvSpPr/>
          <p:nvPr>
            <p:ph type="body" sz="quarter" idx="1"/>
          </p:nvPr>
        </p:nvSpPr>
        <p:spPr>
          <a:xfrm>
            <a:off x="4953000" y="4036236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2939" indent="-20573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20139" indent="-205739" defTabSz="914400">
              <a:lnSpc>
                <a:spcPct val="90000"/>
              </a:lnSpc>
              <a:spcBef>
                <a:spcPts val="1000"/>
              </a:spcBef>
              <a:buFontTx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77339" indent="-20573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34539" indent="-20573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3" name="Text Placeholder 19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454" name="Content Placeholder 8" descr="Content Placeholder 8"/>
          <p:cNvPicPr>
            <a:picLocks noChangeAspect="1"/>
          </p:cNvPicPr>
          <p:nvPr/>
        </p:nvPicPr>
        <p:blipFill>
          <a:blip r:embed="rId2">
            <a:extLst/>
          </a:blip>
          <a:srcRect l="0" t="10220" r="0" b="0"/>
          <a:stretch>
            <a:fillRect/>
          </a:stretch>
        </p:blipFill>
        <p:spPr>
          <a:xfrm>
            <a:off x="0" y="-1"/>
            <a:ext cx="9144000" cy="560979"/>
          </a:xfrm>
          <a:prstGeom prst="rect">
            <a:avLst/>
          </a:prstGeom>
          <a:ln w="12700">
            <a:miter lim="400000"/>
          </a:ln>
        </p:spPr>
      </p:pic>
      <p:sp>
        <p:nvSpPr>
          <p:cNvPr id="455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4" name="Title 1"/>
          <p:cNvSpPr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Rutgers Coding Bootcamp |</a:t>
            </a:r>
          </a:p>
        </p:txBody>
      </p:sp>
      <p:sp>
        <p:nvSpPr>
          <p:cNvPr id="55" name="TextBox 17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56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57" name="Body Level One…"/>
          <p:cNvSpPr/>
          <p:nvPr>
            <p:ph type="body" sz="quarter" idx="1"/>
          </p:nvPr>
        </p:nvSpPr>
        <p:spPr>
          <a:xfrm>
            <a:off x="3962400" y="4037683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defTabSz="914400">
              <a:lnSpc>
                <a:spcPct val="90000"/>
              </a:lnSpc>
              <a:spcBef>
                <a:spcPts val="10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Text Placeholder 19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bg>
      <p:bgPr>
        <a:solidFill>
          <a:srgbClr val="BF5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463" name="TextBox 6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464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465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Flowchart: Process 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BF57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73" name="Title Text"/>
          <p:cNvSpPr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74" name="Straight Connector 8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BF57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75" name="TextBox 18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pic>
        <p:nvPicPr>
          <p:cNvPr id="476" name="Content Placeholder 8" descr="Content Placeholder 8"/>
          <p:cNvPicPr>
            <a:picLocks noChangeAspect="1"/>
          </p:cNvPicPr>
          <p:nvPr/>
        </p:nvPicPr>
        <p:blipFill>
          <a:blip r:embed="rId2">
            <a:extLst/>
          </a:blip>
          <a:srcRect l="73429" t="14128" r="0" b="0"/>
          <a:stretch>
            <a:fillRect/>
          </a:stretch>
        </p:blipFill>
        <p:spPr>
          <a:xfrm>
            <a:off x="-5871" y="6400799"/>
            <a:ext cx="2179730" cy="481356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1E4B8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Flowchart: Process 7"/>
          <p:cNvSpPr/>
          <p:nvPr/>
        </p:nvSpPr>
        <p:spPr>
          <a:xfrm flipV="1">
            <a:off x="426891" y="3691892"/>
            <a:ext cx="6888310" cy="457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85" name="Title 1"/>
          <p:cNvSpPr/>
          <p:nvPr/>
        </p:nvSpPr>
        <p:spPr>
          <a:xfrm>
            <a:off x="426892" y="3963846"/>
            <a:ext cx="4678508" cy="453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lnSpc>
                <a:spcPct val="90000"/>
              </a:lnSpc>
              <a:defRPr b="1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 at UCLA Extension  |</a:t>
            </a:r>
          </a:p>
        </p:txBody>
      </p:sp>
      <p:sp>
        <p:nvSpPr>
          <p:cNvPr id="486" name="TextBox 17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487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488" name="Body Level One…"/>
          <p:cNvSpPr/>
          <p:nvPr>
            <p:ph type="body" sz="quarter" idx="1"/>
          </p:nvPr>
        </p:nvSpPr>
        <p:spPr>
          <a:xfrm>
            <a:off x="4953000" y="4000041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51509" indent="-19430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08710" indent="-194310" defTabSz="914400">
              <a:lnSpc>
                <a:spcPct val="90000"/>
              </a:lnSpc>
              <a:spcBef>
                <a:spcPts val="1000"/>
              </a:spcBef>
              <a:buFontTx/>
              <a:defRPr b="1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65910" indent="-19431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23110" indent="-19431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9" name="Text Placeholder 19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90" name="Rectangle 2"/>
          <p:cNvSpPr/>
          <p:nvPr/>
        </p:nvSpPr>
        <p:spPr>
          <a:xfrm>
            <a:off x="0" y="225480"/>
            <a:ext cx="9144000" cy="48035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491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9400" y="236355"/>
            <a:ext cx="2256037" cy="423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492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606" y="266410"/>
            <a:ext cx="2565401" cy="363309"/>
          </a:xfrm>
          <a:prstGeom prst="rect">
            <a:avLst/>
          </a:prstGeom>
          <a:ln w="12700">
            <a:miter lim="400000"/>
          </a:ln>
        </p:spPr>
      </p:pic>
      <p:sp>
        <p:nvSpPr>
          <p:cNvPr id="49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bg>
      <p:bgPr>
        <a:solidFill>
          <a:srgbClr val="1E4B8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501" name="TextBox 6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502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50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Flowchart: Process 9"/>
          <p:cNvSpPr/>
          <p:nvPr/>
        </p:nvSpPr>
        <p:spPr>
          <a:xfrm>
            <a:off x="2514600" y="6410337"/>
            <a:ext cx="6635268" cy="457748"/>
          </a:xfrm>
          <a:prstGeom prst="rect">
            <a:avLst/>
          </a:prstGeom>
          <a:solidFill>
            <a:srgbClr val="1E4B8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11" name="Title Text"/>
          <p:cNvSpPr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12" name="Straight Connector 8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BF57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13" name="TextBox 18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pic>
        <p:nvPicPr>
          <p:cNvPr id="51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" y="6387212"/>
            <a:ext cx="2256037" cy="423422"/>
          </a:xfrm>
          <a:prstGeom prst="rect">
            <a:avLst/>
          </a:prstGeom>
          <a:ln w="12700">
            <a:miter lim="400000"/>
          </a:ln>
        </p:spPr>
      </p:pic>
      <p:sp>
        <p:nvSpPr>
          <p:cNvPr id="515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Title Text"/>
          <p:cNvSpPr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b="0" i="0"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23" name="Body Level One…"/>
          <p:cNvSpPr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defRPr sz="2800"/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defRPr sz="2800"/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4" name="Slide Number"/>
          <p:cNvSpPr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lide Number"/>
          <p:cNvSpPr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539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40" name="Title 1"/>
          <p:cNvSpPr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Rutgers Coding Bootcamp |</a:t>
            </a:r>
          </a:p>
        </p:txBody>
      </p:sp>
      <p:sp>
        <p:nvSpPr>
          <p:cNvPr id="541" name="TextBox 17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542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543" name="Body Level One…"/>
          <p:cNvSpPr/>
          <p:nvPr>
            <p:ph type="body" sz="quarter" idx="1"/>
          </p:nvPr>
        </p:nvSpPr>
        <p:spPr>
          <a:xfrm>
            <a:off x="3962400" y="4037683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defTabSz="914400">
              <a:lnSpc>
                <a:spcPct val="90000"/>
              </a:lnSpc>
              <a:spcBef>
                <a:spcPts val="10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4" name="Text Placeholder 19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45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553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554" name="TextBox 6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555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556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Flowchart: Process 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D1103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64" name="TextBox 13"/>
          <p:cNvSpPr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UCFB - All Rights Reserved</a:t>
            </a:r>
          </a:p>
        </p:txBody>
      </p:sp>
      <p:sp>
        <p:nvSpPr>
          <p:cNvPr id="565" name="Title Text"/>
          <p:cNvSpPr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66" name="Straight Connector 8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567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TextBox 18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569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68" name="TextBox 6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69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70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lide Number"/>
          <p:cNvSpPr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84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5" name="Title 1"/>
          <p:cNvSpPr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 |</a:t>
            </a:r>
          </a:p>
        </p:txBody>
      </p:sp>
      <p:sp>
        <p:nvSpPr>
          <p:cNvPr id="586" name="TextBox 17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587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588" name="Body Level One…"/>
          <p:cNvSpPr/>
          <p:nvPr>
            <p:ph type="body" sz="quarter" idx="1"/>
          </p:nvPr>
        </p:nvSpPr>
        <p:spPr>
          <a:xfrm>
            <a:off x="3370402" y="4034788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defTabSz="914400">
              <a:lnSpc>
                <a:spcPct val="90000"/>
              </a:lnSpc>
              <a:spcBef>
                <a:spcPts val="10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9" name="Text Placeholder 19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0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98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599" name="TextBox 6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600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601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Flowchart: Process 5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09" name="Title Text"/>
          <p:cNvSpPr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10" name="TextBox 18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611" name="Straight Connector 6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612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BF5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Flowchart: Process 7"/>
          <p:cNvSpPr/>
          <p:nvPr/>
        </p:nvSpPr>
        <p:spPr>
          <a:xfrm flipV="1">
            <a:off x="426891" y="3691892"/>
            <a:ext cx="6888310" cy="457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0" name="Title 1"/>
          <p:cNvSpPr/>
          <p:nvPr/>
        </p:nvSpPr>
        <p:spPr>
          <a:xfrm>
            <a:off x="426892" y="3963846"/>
            <a:ext cx="4678508" cy="453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 at UT Austin | </a:t>
            </a:r>
          </a:p>
        </p:txBody>
      </p:sp>
      <p:sp>
        <p:nvSpPr>
          <p:cNvPr id="621" name="TextBox 17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622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623" name="Body Level One…"/>
          <p:cNvSpPr/>
          <p:nvPr>
            <p:ph type="body" sz="quarter" idx="1"/>
          </p:nvPr>
        </p:nvSpPr>
        <p:spPr>
          <a:xfrm>
            <a:off x="4953000" y="4036236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2939" indent="-20573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20139" indent="-205739" defTabSz="914400">
              <a:lnSpc>
                <a:spcPct val="90000"/>
              </a:lnSpc>
              <a:spcBef>
                <a:spcPts val="1000"/>
              </a:spcBef>
              <a:buFontTx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77339" indent="-20573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34539" indent="-20573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4" name="Text Placeholder 19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625" name="Content Placeholder 8" descr="Content Placeholder 8"/>
          <p:cNvPicPr>
            <a:picLocks noChangeAspect="1"/>
          </p:cNvPicPr>
          <p:nvPr/>
        </p:nvPicPr>
        <p:blipFill>
          <a:blip r:embed="rId2">
            <a:extLst/>
          </a:blip>
          <a:srcRect l="0" t="10220" r="0" b="0"/>
          <a:stretch>
            <a:fillRect/>
          </a:stretch>
        </p:blipFill>
        <p:spPr>
          <a:xfrm>
            <a:off x="0" y="-1"/>
            <a:ext cx="9144000" cy="560979"/>
          </a:xfrm>
          <a:prstGeom prst="rect">
            <a:avLst/>
          </a:prstGeom>
          <a:ln w="12700">
            <a:miter lim="400000"/>
          </a:ln>
        </p:spPr>
      </p:pic>
      <p:sp>
        <p:nvSpPr>
          <p:cNvPr id="626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bg>
      <p:bgPr>
        <a:solidFill>
          <a:srgbClr val="BF5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634" name="TextBox 6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635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636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Flowchart: Process 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BF57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4" name="Title Text"/>
          <p:cNvSpPr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45" name="Straight Connector 8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BF57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646" name="TextBox 18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pic>
        <p:nvPicPr>
          <p:cNvPr id="647" name="Content Placeholder 8" descr="Content Placeholder 8"/>
          <p:cNvPicPr>
            <a:picLocks noChangeAspect="1"/>
          </p:cNvPicPr>
          <p:nvPr/>
        </p:nvPicPr>
        <p:blipFill>
          <a:blip r:embed="rId2">
            <a:extLst/>
          </a:blip>
          <a:srcRect l="73429" t="14128" r="0" b="0"/>
          <a:stretch>
            <a:fillRect/>
          </a:stretch>
        </p:blipFill>
        <p:spPr>
          <a:xfrm>
            <a:off x="-5871" y="6400799"/>
            <a:ext cx="2179730" cy="481356"/>
          </a:xfrm>
          <a:prstGeom prst="rect">
            <a:avLst/>
          </a:prstGeom>
          <a:ln w="12700">
            <a:miter lim="400000"/>
          </a:ln>
        </p:spPr>
      </p:pic>
      <p:sp>
        <p:nvSpPr>
          <p:cNvPr id="648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1E4B8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Flowchart: Process 7"/>
          <p:cNvSpPr/>
          <p:nvPr/>
        </p:nvSpPr>
        <p:spPr>
          <a:xfrm flipV="1">
            <a:off x="426891" y="3691892"/>
            <a:ext cx="6888310" cy="457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56" name="Title 1"/>
          <p:cNvSpPr/>
          <p:nvPr/>
        </p:nvSpPr>
        <p:spPr>
          <a:xfrm>
            <a:off x="426892" y="3963846"/>
            <a:ext cx="4678508" cy="453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lnSpc>
                <a:spcPct val="90000"/>
              </a:lnSpc>
              <a:defRPr b="1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 at UCLA Extension  |</a:t>
            </a:r>
          </a:p>
        </p:txBody>
      </p:sp>
      <p:sp>
        <p:nvSpPr>
          <p:cNvPr id="657" name="TextBox 17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658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659" name="Body Level One…"/>
          <p:cNvSpPr/>
          <p:nvPr>
            <p:ph type="body" sz="quarter" idx="1"/>
          </p:nvPr>
        </p:nvSpPr>
        <p:spPr>
          <a:xfrm>
            <a:off x="4953000" y="4000041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51509" indent="-19430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08710" indent="-194310" defTabSz="914400">
              <a:lnSpc>
                <a:spcPct val="90000"/>
              </a:lnSpc>
              <a:spcBef>
                <a:spcPts val="1000"/>
              </a:spcBef>
              <a:buFontTx/>
              <a:defRPr b="1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65910" indent="-19431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23110" indent="-19431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0" name="Text Placeholder 19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61" name="Rectangle 2"/>
          <p:cNvSpPr/>
          <p:nvPr/>
        </p:nvSpPr>
        <p:spPr>
          <a:xfrm>
            <a:off x="0" y="225480"/>
            <a:ext cx="9144000" cy="48035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662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9400" y="236355"/>
            <a:ext cx="2256037" cy="423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663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606" y="266410"/>
            <a:ext cx="2565401" cy="363309"/>
          </a:xfrm>
          <a:prstGeom prst="rect">
            <a:avLst/>
          </a:prstGeom>
          <a:ln w="12700">
            <a:miter lim="400000"/>
          </a:ln>
        </p:spPr>
      </p:pic>
      <p:sp>
        <p:nvSpPr>
          <p:cNvPr id="66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bg>
      <p:bgPr>
        <a:solidFill>
          <a:srgbClr val="1E4B8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672" name="TextBox 6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673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67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Flowchart: Process 9"/>
          <p:cNvSpPr/>
          <p:nvPr/>
        </p:nvSpPr>
        <p:spPr>
          <a:xfrm>
            <a:off x="2514600" y="6410337"/>
            <a:ext cx="6635268" cy="457748"/>
          </a:xfrm>
          <a:prstGeom prst="rect">
            <a:avLst/>
          </a:prstGeom>
          <a:solidFill>
            <a:srgbClr val="1E4B8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82" name="Title Text"/>
          <p:cNvSpPr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83" name="Straight Connector 8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BF57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684" name="TextBox 18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pic>
        <p:nvPicPr>
          <p:cNvPr id="68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" y="6387212"/>
            <a:ext cx="2256037" cy="423422"/>
          </a:xfrm>
          <a:prstGeom prst="rect">
            <a:avLst/>
          </a:prstGeom>
          <a:ln w="12700">
            <a:miter lim="400000"/>
          </a:ln>
        </p:spPr>
      </p:pic>
      <p:sp>
        <p:nvSpPr>
          <p:cNvPr id="686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lowchart: Process 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D1103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8" name="TextBox 13"/>
          <p:cNvSpPr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UCFB - All Rights Reserved</a:t>
            </a:r>
          </a:p>
        </p:txBody>
      </p:sp>
      <p:sp>
        <p:nvSpPr>
          <p:cNvPr id="79" name="Title Text"/>
          <p:cNvSpPr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0" name="Straight Connector 8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81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TextBox 18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8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Title Text"/>
          <p:cNvSpPr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b="0" i="0"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94" name="Body Level One…"/>
          <p:cNvSpPr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defRPr sz="2800"/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defRPr sz="2800"/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5" name="Slide Number"/>
          <p:cNvSpPr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lide Number"/>
          <p:cNvSpPr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10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713" name="Group 11"/>
          <p:cNvGrpSpPr/>
          <p:nvPr/>
        </p:nvGrpSpPr>
        <p:grpSpPr>
          <a:xfrm>
            <a:off x="2831735" y="3945633"/>
            <a:ext cx="3917511" cy="486920"/>
            <a:chOff x="0" y="0"/>
            <a:chExt cx="3917510" cy="486919"/>
          </a:xfrm>
        </p:grpSpPr>
        <p:pic>
          <p:nvPicPr>
            <p:cNvPr id="711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 t="0" r="0" b="0"/>
            <a:stretch>
              <a:fillRect/>
            </a:stretch>
          </p:blipFill>
          <p:spPr>
            <a:xfrm>
              <a:off x="402618" y="0"/>
              <a:ext cx="3514893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12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92757" b="0"/>
            <a:stretch>
              <a:fillRect/>
            </a:stretch>
          </p:blipFill>
          <p:spPr>
            <a:xfrm>
              <a:off x="0" y="0"/>
              <a:ext cx="420451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14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15" name="Body Level One…"/>
          <p:cNvSpPr/>
          <p:nvPr>
            <p:ph type="body" sz="quarter" idx="1"/>
          </p:nvPr>
        </p:nvSpPr>
        <p:spPr>
          <a:xfrm>
            <a:off x="396991" y="2504043"/>
            <a:ext cx="2700337" cy="3810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57212" indent="-214313"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57250" indent="-171450"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indent="-171450"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3050" indent="-171450"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6" name="Text Placeholder 19"/>
          <p:cNvSpPr/>
          <p:nvPr>
            <p:ph type="body" sz="quarter" idx="13"/>
          </p:nvPr>
        </p:nvSpPr>
        <p:spPr>
          <a:xfrm>
            <a:off x="396992" y="3998593"/>
            <a:ext cx="2270008" cy="3810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17" name="TextBox 21"/>
          <p:cNvSpPr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718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26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traight Connector 11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26262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34" name="Flowchart: Process 12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35" name="TextBox 13"/>
          <p:cNvSpPr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grpSp>
        <p:nvGrpSpPr>
          <p:cNvPr id="738" name="Group 14"/>
          <p:cNvGrpSpPr/>
          <p:nvPr/>
        </p:nvGrpSpPr>
        <p:grpSpPr>
          <a:xfrm>
            <a:off x="5232359" y="6411722"/>
            <a:ext cx="3917511" cy="486920"/>
            <a:chOff x="0" y="0"/>
            <a:chExt cx="3917510" cy="486919"/>
          </a:xfrm>
        </p:grpSpPr>
        <p:pic>
          <p:nvPicPr>
            <p:cNvPr id="736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 t="0" r="0" b="0"/>
            <a:stretch>
              <a:fillRect/>
            </a:stretch>
          </p:blipFill>
          <p:spPr>
            <a:xfrm>
              <a:off x="402618" y="0"/>
              <a:ext cx="3514893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37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92757" b="0"/>
            <a:stretch>
              <a:fillRect/>
            </a:stretch>
          </p:blipFill>
          <p:spPr>
            <a:xfrm>
              <a:off x="0" y="0"/>
              <a:ext cx="420451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39" name="Title Text"/>
          <p:cNvSpPr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40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755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56" name="Title 1"/>
          <p:cNvSpPr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Rutgers Coding Bootcamp |</a:t>
            </a:r>
          </a:p>
        </p:txBody>
      </p:sp>
      <p:sp>
        <p:nvSpPr>
          <p:cNvPr id="757" name="TextBox 17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758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759" name="Body Level One…"/>
          <p:cNvSpPr/>
          <p:nvPr>
            <p:ph type="body" sz="quarter" idx="1"/>
          </p:nvPr>
        </p:nvSpPr>
        <p:spPr>
          <a:xfrm>
            <a:off x="3962400" y="4037683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defTabSz="914400">
              <a:lnSpc>
                <a:spcPct val="90000"/>
              </a:lnSpc>
              <a:spcBef>
                <a:spcPts val="10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0" name="Text Placeholder 19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61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769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770" name="TextBox 6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771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772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Flowchart: Process 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D1103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80" name="TextBox 13"/>
          <p:cNvSpPr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UCFB - All Rights Reserved</a:t>
            </a:r>
          </a:p>
        </p:txBody>
      </p:sp>
      <p:sp>
        <p:nvSpPr>
          <p:cNvPr id="781" name="Title Text"/>
          <p:cNvSpPr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82" name="Straight Connector 8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783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  <a:ln w="12700">
            <a:miter lim="400000"/>
          </a:ln>
        </p:spPr>
      </p:pic>
      <p:sp>
        <p:nvSpPr>
          <p:cNvPr id="784" name="TextBox 18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785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1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2" name="TextBox 17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93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94" name="Body Level One…"/>
          <p:cNvSpPr/>
          <p:nvPr>
            <p:ph type="body" sz="quarter" idx="1"/>
          </p:nvPr>
        </p:nvSpPr>
        <p:spPr>
          <a:xfrm>
            <a:off x="4191000" y="4060435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defTabSz="914400">
              <a:lnSpc>
                <a:spcPct val="90000"/>
              </a:lnSpc>
              <a:spcBef>
                <a:spcPts val="10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Text Placeholder 19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6" name="Text Placeholder 19"/>
          <p:cNvSpPr/>
          <p:nvPr>
            <p:ph type="body" sz="quarter" idx="14"/>
          </p:nvPr>
        </p:nvSpPr>
        <p:spPr>
          <a:xfrm>
            <a:off x="390606" y="4060402"/>
            <a:ext cx="3800395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7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Title Text"/>
          <p:cNvSpPr/>
          <p:nvPr>
            <p:ph type="title"/>
          </p:nvPr>
        </p:nvSpPr>
        <p:spPr>
          <a:xfrm>
            <a:off x="685800" y="2130426"/>
            <a:ext cx="7772400" cy="1470026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b="0" i="0"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00" name="Body Level One…"/>
          <p:cNvSpPr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1pPr>
            <a:lvl2pPr marL="0" indent="3429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2pPr>
            <a:lvl3pPr marL="0" indent="6858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3pPr>
            <a:lvl4pPr marL="0" indent="10287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4pPr>
            <a:lvl5pPr marL="0" indent="13716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1" name="Slide Number"/>
          <p:cNvSpPr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09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10" name="Title 1"/>
          <p:cNvSpPr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 |</a:t>
            </a:r>
          </a:p>
        </p:txBody>
      </p:sp>
      <p:sp>
        <p:nvSpPr>
          <p:cNvPr id="811" name="TextBox 17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812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813" name="Body Level One…"/>
          <p:cNvSpPr/>
          <p:nvPr>
            <p:ph type="body" sz="quarter" idx="1"/>
          </p:nvPr>
        </p:nvSpPr>
        <p:spPr>
          <a:xfrm>
            <a:off x="3370402" y="4034788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defTabSz="914400">
              <a:lnSpc>
                <a:spcPct val="90000"/>
              </a:lnSpc>
              <a:spcBef>
                <a:spcPts val="10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4" name="Text Placeholder 19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15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23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824" name="TextBox 6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825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826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Flowchart: Process 5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34" name="Title Text"/>
          <p:cNvSpPr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35" name="TextBox 18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836" name="Straight Connector 6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37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Title Text"/>
          <p:cNvSpPr/>
          <p:nvPr>
            <p:ph type="title"/>
          </p:nvPr>
        </p:nvSpPr>
        <p:spPr>
          <a:xfrm>
            <a:off x="685800" y="2130426"/>
            <a:ext cx="7772400" cy="1470026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b="0" i="0"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52" name="Body Level One…"/>
          <p:cNvSpPr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1pPr>
            <a:lvl2pPr marL="0" indent="3429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2pPr>
            <a:lvl3pPr marL="0" indent="6858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3pPr>
            <a:lvl4pPr marL="0" indent="10287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4pPr>
            <a:lvl5pPr marL="0" indent="13716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3" name="Slide Number"/>
          <p:cNvSpPr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BF5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Flowchart: Process 7"/>
          <p:cNvSpPr/>
          <p:nvPr/>
        </p:nvSpPr>
        <p:spPr>
          <a:xfrm flipV="1">
            <a:off x="426891" y="3691892"/>
            <a:ext cx="6888310" cy="457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68" name="Title 1"/>
          <p:cNvSpPr/>
          <p:nvPr/>
        </p:nvSpPr>
        <p:spPr>
          <a:xfrm>
            <a:off x="426892" y="3963846"/>
            <a:ext cx="4678508" cy="453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 at UT Austin | </a:t>
            </a:r>
          </a:p>
        </p:txBody>
      </p:sp>
      <p:sp>
        <p:nvSpPr>
          <p:cNvPr id="869" name="TextBox 17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870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871" name="Body Level One…"/>
          <p:cNvSpPr/>
          <p:nvPr>
            <p:ph type="body" sz="quarter" idx="1"/>
          </p:nvPr>
        </p:nvSpPr>
        <p:spPr>
          <a:xfrm>
            <a:off x="4953000" y="4036236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2939" indent="-20573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20139" indent="-205739" defTabSz="914400">
              <a:lnSpc>
                <a:spcPct val="90000"/>
              </a:lnSpc>
              <a:spcBef>
                <a:spcPts val="1000"/>
              </a:spcBef>
              <a:buFontTx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77339" indent="-20573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34539" indent="-20573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2" name="Text Placeholder 19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873" name="Content Placeholder 8" descr="Content Placeholder 8"/>
          <p:cNvPicPr>
            <a:picLocks noChangeAspect="1"/>
          </p:cNvPicPr>
          <p:nvPr/>
        </p:nvPicPr>
        <p:blipFill>
          <a:blip r:embed="rId2">
            <a:extLst/>
          </a:blip>
          <a:srcRect l="0" t="10220" r="0" b="0"/>
          <a:stretch>
            <a:fillRect/>
          </a:stretch>
        </p:blipFill>
        <p:spPr>
          <a:xfrm>
            <a:off x="0" y="-1"/>
            <a:ext cx="9144000" cy="560979"/>
          </a:xfrm>
          <a:prstGeom prst="rect">
            <a:avLst/>
          </a:prstGeom>
          <a:ln w="12700">
            <a:miter lim="400000"/>
          </a:ln>
        </p:spPr>
      </p:pic>
      <p:sp>
        <p:nvSpPr>
          <p:cNvPr id="87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bg>
      <p:bgPr>
        <a:solidFill>
          <a:srgbClr val="BF5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882" name="TextBox 6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883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88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Flowchart: Process 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BF57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92" name="Title Text"/>
          <p:cNvSpPr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93" name="Straight Connector 8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BF57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94" name="TextBox 18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pic>
        <p:nvPicPr>
          <p:cNvPr id="895" name="Content Placeholder 8" descr="Content Placeholder 8"/>
          <p:cNvPicPr>
            <a:picLocks noChangeAspect="1"/>
          </p:cNvPicPr>
          <p:nvPr/>
        </p:nvPicPr>
        <p:blipFill>
          <a:blip r:embed="rId2">
            <a:extLst/>
          </a:blip>
          <a:srcRect l="73429" t="14128" r="0" b="0"/>
          <a:stretch>
            <a:fillRect/>
          </a:stretch>
        </p:blipFill>
        <p:spPr>
          <a:xfrm>
            <a:off x="-5871" y="6400799"/>
            <a:ext cx="2179730" cy="481356"/>
          </a:xfrm>
          <a:prstGeom prst="rect">
            <a:avLst/>
          </a:prstGeom>
          <a:ln w="12700">
            <a:miter lim="400000"/>
          </a:ln>
        </p:spPr>
      </p:pic>
      <p:sp>
        <p:nvSpPr>
          <p:cNvPr id="896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5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106" name="TextBox 6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07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108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Title Text"/>
          <p:cNvSpPr/>
          <p:nvPr>
            <p:ph type="title"/>
          </p:nvPr>
        </p:nvSpPr>
        <p:spPr>
          <a:xfrm>
            <a:off x="685800" y="2130426"/>
            <a:ext cx="7772400" cy="1470026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b="0" i="0"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11" name="Body Level One…"/>
          <p:cNvSpPr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1pPr>
            <a:lvl2pPr marL="0" indent="3429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2pPr>
            <a:lvl3pPr marL="0" indent="6858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3pPr>
            <a:lvl4pPr marL="0" indent="10287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4pPr>
            <a:lvl5pPr marL="0" indent="13716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2" name="Slide Number"/>
          <p:cNvSpPr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Flowchart: Process 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6" name="Title Text"/>
          <p:cNvSpPr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7" name="Straight Connector 8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18" name="TextBox 18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19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39.xml"/><Relationship Id="rId41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1.xml"/><Relationship Id="rId43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43.xml"/><Relationship Id="rId45" Type="http://schemas.openxmlformats.org/officeDocument/2006/relationships/slideLayout" Target="../slideLayouts/slideLayout44.xml"/><Relationship Id="rId46" Type="http://schemas.openxmlformats.org/officeDocument/2006/relationships/slideLayout" Target="../slideLayouts/slideLayout45.xml"/><Relationship Id="rId47" Type="http://schemas.openxmlformats.org/officeDocument/2006/relationships/slideLayout" Target="../slideLayouts/slideLayout46.xml"/><Relationship Id="rId48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49.xml"/><Relationship Id="rId51" Type="http://schemas.openxmlformats.org/officeDocument/2006/relationships/slideLayout" Target="../slideLayouts/slideLayout50.xml"/><Relationship Id="rId52" Type="http://schemas.openxmlformats.org/officeDocument/2006/relationships/slideLayout" Target="../slideLayouts/slideLayout51.xml"/><Relationship Id="rId53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53.xml"/><Relationship Id="rId55" Type="http://schemas.openxmlformats.org/officeDocument/2006/relationships/slideLayout" Target="../slideLayouts/slideLayout54.xml"/><Relationship Id="rId56" Type="http://schemas.openxmlformats.org/officeDocument/2006/relationships/slideLayout" Target="../slideLayouts/slideLayout55.xml"/><Relationship Id="rId57" Type="http://schemas.openxmlformats.org/officeDocument/2006/relationships/slideLayout" Target="../slideLayouts/slideLayout56.xml"/><Relationship Id="rId58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58.xml"/><Relationship Id="rId60" Type="http://schemas.openxmlformats.org/officeDocument/2006/relationships/slideLayout" Target="../slideLayouts/slideLayout59.xml"/><Relationship Id="rId61" Type="http://schemas.openxmlformats.org/officeDocument/2006/relationships/slideLayout" Target="../slideLayouts/slideLayout60.xml"/><Relationship Id="rId62" Type="http://schemas.openxmlformats.org/officeDocument/2006/relationships/slideLayout" Target="../slideLayouts/slideLayout61.xml"/><Relationship Id="rId63" Type="http://schemas.openxmlformats.org/officeDocument/2006/relationships/slideLayout" Target="../slideLayouts/slideLayout62.xml"/><Relationship Id="rId64" Type="http://schemas.openxmlformats.org/officeDocument/2006/relationships/slideLayout" Target="../slideLayouts/slideLayout63.xml"/><Relationship Id="rId65" Type="http://schemas.openxmlformats.org/officeDocument/2006/relationships/slideLayout" Target="../slideLayouts/slideLayout64.xml"/><Relationship Id="rId66" Type="http://schemas.openxmlformats.org/officeDocument/2006/relationships/slideLayout" Target="../slideLayouts/slideLayout65.xml"/><Relationship Id="rId67" Type="http://schemas.openxmlformats.org/officeDocument/2006/relationships/slideLayout" Target="../slideLayouts/slideLayout66.xml"/><Relationship Id="rId68" Type="http://schemas.openxmlformats.org/officeDocument/2006/relationships/slideLayout" Target="../slideLayouts/slideLayout67.xml"/><Relationship Id="rId69" Type="http://schemas.openxmlformats.org/officeDocument/2006/relationships/slideLayout" Target="../slideLayouts/slideLayout68.xml"/><Relationship Id="rId70" Type="http://schemas.openxmlformats.org/officeDocument/2006/relationships/slideLayout" Target="../slideLayouts/slideLayout69.xml"/><Relationship Id="rId71" Type="http://schemas.openxmlformats.org/officeDocument/2006/relationships/slideLayout" Target="../slideLayouts/slideLayout70.xml"/><Relationship Id="rId72" Type="http://schemas.openxmlformats.org/officeDocument/2006/relationships/slideLayout" Target="../slideLayouts/slideLayout71.xml"/><Relationship Id="rId73" Type="http://schemas.openxmlformats.org/officeDocument/2006/relationships/slideLayout" Target="../slideLayouts/slideLayout72.xml"/><Relationship Id="rId74" Type="http://schemas.openxmlformats.org/officeDocument/2006/relationships/slideLayout" Target="../slideLayouts/slideLayout73.xml"/><Relationship Id="rId75" Type="http://schemas.openxmlformats.org/officeDocument/2006/relationships/slideLayout" Target="../slideLayouts/slideLayout74.xml"/><Relationship Id="rId76" Type="http://schemas.openxmlformats.org/officeDocument/2006/relationships/slideLayout" Target="../slideLayouts/slideLayout75.xml"/><Relationship Id="rId77" Type="http://schemas.openxmlformats.org/officeDocument/2006/relationships/slideLayout" Target="../slideLayouts/slideLayout76.xml"/><Relationship Id="rId78" Type="http://schemas.openxmlformats.org/officeDocument/2006/relationships/slideLayout" Target="../slideLayouts/slideLayout77.xml"/><Relationship Id="rId79" Type="http://schemas.openxmlformats.org/officeDocument/2006/relationships/slideLayout" Target="../slideLayouts/slideLayout78.xml"/><Relationship Id="rId80" Type="http://schemas.openxmlformats.org/officeDocument/2006/relationships/slideLayout" Target="../slideLayouts/slideLayout79.xml"/><Relationship Id="rId81" Type="http://schemas.openxmlformats.org/officeDocument/2006/relationships/slideLayout" Target="../slideLayouts/slideLayout80.xml"/><Relationship Id="rId82" Type="http://schemas.openxmlformats.org/officeDocument/2006/relationships/slideLayout" Target="../slideLayouts/slideLayout8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TextBox 15"/>
          <p:cNvSpPr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4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5" name="Title Text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Body Level One…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9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  <p:sldLayoutId id="2147483728" r:id="rId81"/>
    <p:sldLayoutId id="2147483729" r:id="rId82"/>
  </p:sldLayoutIdLst>
  <p:transition xmlns:p14="http://schemas.microsoft.com/office/powerpoint/2010/main" spd="med" advClick="1"/>
  <p:txStyles>
    <p:titleStyle>
      <a:lvl1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57175" marR="0" indent="-257175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587829" marR="0" indent="-24492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914400" marR="0" indent="-22860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303019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16459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19888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23317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26746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0175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1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2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3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image" Target="../media/image8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3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3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3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3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image" Target="../media/image8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3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2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image" Target="../media/image8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image" Target="../media/image9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image" Target="../media/image9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2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image" Target="../media/image10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image" Target="../media/image10.png"/><Relationship Id="rId3" Type="http://schemas.openxmlformats.org/officeDocument/2006/relationships/image" Target="../media/image2.jpe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image" Target="../media/image3.jpe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10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2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image" Target="../media/image1.jpe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3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3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3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3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3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3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3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3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3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2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image" Target="../media/image1.gif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2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3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hyperlink" Target="https://www.codeschool.com/courses/building-blocks-of-express-js" TargetMode="External"/><Relationship Id="rId3" Type="http://schemas.openxmlformats.org/officeDocument/2006/relationships/image" Target="../media/image7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image" Target="../media/image2.g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3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Title 1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pPr/>
            <a:r>
              <a:t>Server-Side!</a:t>
            </a:r>
          </a:p>
        </p:txBody>
      </p:sp>
      <p:sp>
        <p:nvSpPr>
          <p:cNvPr id="922" name="Text Placeholder 2"/>
          <p:cNvSpPr/>
          <p:nvPr>
            <p:ph type="body" sz="quarter" idx="1"/>
          </p:nvPr>
        </p:nvSpPr>
        <p:spPr>
          <a:xfrm>
            <a:off x="3370402" y="4034788"/>
            <a:ext cx="2270009" cy="381001"/>
          </a:xfrm>
          <a:prstGeom prst="rect">
            <a:avLst/>
          </a:prstGeom>
        </p:spPr>
        <p:txBody>
          <a:bodyPr/>
          <a:lstStyle/>
          <a:p>
            <a:pPr/>
            <a:r>
              <a:t>April 18, 2017</a:t>
            </a:r>
          </a:p>
        </p:txBody>
      </p:sp>
      <p:sp>
        <p:nvSpPr>
          <p:cNvPr id="923" name="Text Placeholder 3"/>
          <p:cNvSpPr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Day 39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TextBox 1"/>
          <p:cNvSpPr/>
          <p:nvPr/>
        </p:nvSpPr>
        <p:spPr>
          <a:xfrm>
            <a:off x="8305800" y="6400799"/>
            <a:ext cx="9271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Us.</a:t>
            </a:r>
          </a:p>
        </p:txBody>
      </p:sp>
      <p:sp>
        <p:nvSpPr>
          <p:cNvPr id="956" name="Straight Arrow Connector 4"/>
          <p:cNvSpPr/>
          <p:nvPr/>
        </p:nvSpPr>
        <p:spPr>
          <a:xfrm flipH="1" flipV="1">
            <a:off x="8000999" y="6172199"/>
            <a:ext cx="304801" cy="228601"/>
          </a:xfrm>
          <a:prstGeom prst="line">
            <a:avLst/>
          </a:prstGeom>
          <a:ln w="635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Title 1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So Let’s Begin…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Title 1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Remind me again…</a:t>
            </a:r>
          </a:p>
        </p:txBody>
      </p:sp>
      <p:sp>
        <p:nvSpPr>
          <p:cNvPr id="963" name="Rectangle 4"/>
          <p:cNvSpPr/>
          <p:nvPr/>
        </p:nvSpPr>
        <p:spPr>
          <a:xfrm>
            <a:off x="173841" y="5092005"/>
            <a:ext cx="8796317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 modern </a:t>
            </a:r>
            <a:r>
              <a:rPr b="1"/>
              <a:t>web applications </a:t>
            </a:r>
            <a:r>
              <a:t>there is a constant back-and-forth communication between the visuals displayed on the user’s browser (</a:t>
            </a:r>
            <a:r>
              <a:rPr b="1"/>
              <a:t>frontend) </a:t>
            </a:r>
            <a:r>
              <a:t>and the data and logic stored on the server (</a:t>
            </a:r>
            <a:r>
              <a:rPr b="1"/>
              <a:t>backend).</a:t>
            </a:r>
          </a:p>
        </p:txBody>
      </p:sp>
      <p:sp>
        <p:nvSpPr>
          <p:cNvPr id="964" name="Content Placeholder 2"/>
          <p:cNvSpPr/>
          <p:nvPr/>
        </p:nvSpPr>
        <p:spPr>
          <a:xfrm>
            <a:off x="443344" y="2971799"/>
            <a:ext cx="8229601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685800">
              <a:spcBef>
                <a:spcPts val="80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r>
              <a:t>What is a </a:t>
            </a:r>
            <a:r>
              <a:rPr b="1"/>
              <a:t>server</a:t>
            </a:r>
            <a: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Title 1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Server Definition</a:t>
            </a:r>
          </a:p>
        </p:txBody>
      </p:sp>
      <p:pic>
        <p:nvPicPr>
          <p:cNvPr id="967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rcRect l="0" t="47530" r="15753" b="0"/>
          <a:stretch>
            <a:fillRect/>
          </a:stretch>
        </p:blipFill>
        <p:spPr>
          <a:xfrm>
            <a:off x="786245" y="1005244"/>
            <a:ext cx="7543800" cy="4534369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968" name="Content Placeholder 2"/>
          <p:cNvSpPr/>
          <p:nvPr/>
        </p:nvSpPr>
        <p:spPr>
          <a:xfrm>
            <a:off x="443344" y="5638799"/>
            <a:ext cx="8229601" cy="667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685800">
              <a:spcBef>
                <a:spcPts val="400"/>
              </a:spcBef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Server: </a:t>
            </a:r>
            <a:br/>
            <a:r>
              <a:rPr b="0"/>
              <a:t>The Machine and Code that handles requests and respond to them.</a:t>
            </a:r>
          </a:p>
        </p:txBody>
      </p:sp>
      <p:sp>
        <p:nvSpPr>
          <p:cNvPr id="969" name="Rectangle 4"/>
          <p:cNvSpPr/>
          <p:nvPr/>
        </p:nvSpPr>
        <p:spPr>
          <a:xfrm>
            <a:off x="4419600" y="1981200"/>
            <a:ext cx="3505200" cy="2286000"/>
          </a:xfrm>
          <a:prstGeom prst="rect">
            <a:avLst/>
          </a:prstGeom>
          <a:ln w="63500">
            <a:solidFill>
              <a:srgbClr val="C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Title 1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Remind me again…</a:t>
            </a:r>
          </a:p>
        </p:txBody>
      </p:sp>
      <p:sp>
        <p:nvSpPr>
          <p:cNvPr id="972" name="Rectangle 4"/>
          <p:cNvSpPr/>
          <p:nvPr/>
        </p:nvSpPr>
        <p:spPr>
          <a:xfrm>
            <a:off x="173841" y="5092005"/>
            <a:ext cx="8796317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 modern </a:t>
            </a:r>
            <a:r>
              <a:rPr b="1"/>
              <a:t>web applications </a:t>
            </a:r>
            <a:r>
              <a:t>there is a constant back-and-forth communication between the visuals displayed on the user’s browser (</a:t>
            </a:r>
            <a:r>
              <a:rPr b="1"/>
              <a:t>frontend) </a:t>
            </a:r>
            <a:r>
              <a:t>and the data and logic stored on the server (</a:t>
            </a:r>
            <a:r>
              <a:rPr b="1"/>
              <a:t>backend).</a:t>
            </a:r>
          </a:p>
        </p:txBody>
      </p:sp>
      <p:sp>
        <p:nvSpPr>
          <p:cNvPr id="973" name="Content Placeholder 2"/>
          <p:cNvSpPr/>
          <p:nvPr/>
        </p:nvSpPr>
        <p:spPr>
          <a:xfrm>
            <a:off x="443344" y="2971799"/>
            <a:ext cx="8229601" cy="1143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685800">
              <a:spcBef>
                <a:spcPts val="80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r>
              <a:t>What are examples of </a:t>
            </a:r>
            <a:r>
              <a:rPr b="1"/>
              <a:t>server-side </a:t>
            </a:r>
            <a:r>
              <a:t>functions?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Title 1"/>
          <p:cNvSpPr/>
          <p:nvPr>
            <p:ph type="title"/>
          </p:nvPr>
        </p:nvSpPr>
        <p:spPr>
          <a:xfrm>
            <a:off x="304800" y="-1"/>
            <a:ext cx="6553200" cy="653856"/>
          </a:xfrm>
          <a:prstGeom prst="rect">
            <a:avLst/>
          </a:prstGeom>
        </p:spPr>
        <p:txBody>
          <a:bodyPr/>
          <a:lstStyle/>
          <a:p>
            <a:pPr/>
            <a:r>
              <a:t>Server-Side Code in Action!</a:t>
            </a:r>
          </a:p>
        </p:txBody>
      </p:sp>
      <p:sp>
        <p:nvSpPr>
          <p:cNvPr id="976" name="Rectangle 3"/>
          <p:cNvSpPr/>
          <p:nvPr/>
        </p:nvSpPr>
        <p:spPr>
          <a:xfrm>
            <a:off x="304800" y="914400"/>
            <a:ext cx="8610600" cy="4348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Visiting a URL and then being given an HTML page.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Visiting an API end-point that parse URL parameters to provide selective JSONs.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Clicking an invoice that provides a PDF report.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Image processing software that takes an image applies a filter, then saves the new version.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Google providing “results” relevant to your searches on other sites.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Title 1"/>
          <p:cNvSpPr/>
          <p:nvPr>
            <p:ph type="title"/>
          </p:nvPr>
        </p:nvSpPr>
        <p:spPr>
          <a:xfrm>
            <a:off x="304800" y="-1"/>
            <a:ext cx="6553200" cy="653856"/>
          </a:xfrm>
          <a:prstGeom prst="rect">
            <a:avLst/>
          </a:prstGeom>
        </p:spPr>
        <p:txBody>
          <a:bodyPr/>
          <a:lstStyle/>
          <a:p>
            <a:pPr/>
            <a:r>
              <a:t>Server-Side Code in Action!</a:t>
            </a:r>
          </a:p>
        </p:txBody>
      </p:sp>
      <p:sp>
        <p:nvSpPr>
          <p:cNvPr id="979" name="Rectangle 3"/>
          <p:cNvSpPr/>
          <p:nvPr/>
        </p:nvSpPr>
        <p:spPr>
          <a:xfrm>
            <a:off x="304800" y="914400"/>
            <a:ext cx="8610600" cy="4348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Visiting a URL and then being given an HTML page.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Visiting an API end-point that parse URL parameters to provide selective JSONs.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Clicking an invoice that provides a PDF report.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Image processing software that takes an image applies a filter, then saves the new version.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Google providing “results” relevant to your searches on other sites. </a:t>
            </a:r>
          </a:p>
        </p:txBody>
      </p:sp>
      <p:sp>
        <p:nvSpPr>
          <p:cNvPr id="980" name="Rectangle 2"/>
          <p:cNvSpPr/>
          <p:nvPr/>
        </p:nvSpPr>
        <p:spPr>
          <a:xfrm>
            <a:off x="304800" y="838200"/>
            <a:ext cx="8458200" cy="1752600"/>
          </a:xfrm>
          <a:prstGeom prst="rect">
            <a:avLst/>
          </a:prstGeom>
          <a:ln w="63500">
            <a:solidFill>
              <a:srgbClr val="C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Title 1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Remind me again…</a:t>
            </a:r>
          </a:p>
        </p:txBody>
      </p:sp>
      <p:sp>
        <p:nvSpPr>
          <p:cNvPr id="983" name="Rectangle 4"/>
          <p:cNvSpPr/>
          <p:nvPr/>
        </p:nvSpPr>
        <p:spPr>
          <a:xfrm>
            <a:off x="173841" y="5092005"/>
            <a:ext cx="8796317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 modern </a:t>
            </a:r>
            <a:r>
              <a:rPr b="1"/>
              <a:t>web applications </a:t>
            </a:r>
            <a:r>
              <a:t>there is a constant back-and-forth communication between the visuals displayed on the user’s browser (</a:t>
            </a:r>
            <a:r>
              <a:rPr b="1"/>
              <a:t>frontend) </a:t>
            </a:r>
            <a:r>
              <a:t>and the data and logic stored on the server (</a:t>
            </a:r>
            <a:r>
              <a:rPr b="1"/>
              <a:t>backend).</a:t>
            </a:r>
          </a:p>
        </p:txBody>
      </p:sp>
      <p:sp>
        <p:nvSpPr>
          <p:cNvPr id="984" name="Content Placeholder 2"/>
          <p:cNvSpPr/>
          <p:nvPr/>
        </p:nvSpPr>
        <p:spPr>
          <a:xfrm>
            <a:off x="443344" y="2971799"/>
            <a:ext cx="8229601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685800">
              <a:spcBef>
                <a:spcPts val="80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r>
              <a:t>What is a </a:t>
            </a:r>
            <a:r>
              <a:rPr b="1"/>
              <a:t>client</a:t>
            </a:r>
            <a: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Title 1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Client Definition</a:t>
            </a:r>
          </a:p>
        </p:txBody>
      </p:sp>
      <p:pic>
        <p:nvPicPr>
          <p:cNvPr id="987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rcRect l="0" t="47530" r="15753" b="0"/>
          <a:stretch>
            <a:fillRect/>
          </a:stretch>
        </p:blipFill>
        <p:spPr>
          <a:xfrm>
            <a:off x="786245" y="1005244"/>
            <a:ext cx="7543800" cy="4534369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988" name="Content Placeholder 2"/>
          <p:cNvSpPr/>
          <p:nvPr/>
        </p:nvSpPr>
        <p:spPr>
          <a:xfrm>
            <a:off x="443344" y="5638799"/>
            <a:ext cx="8229601" cy="667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685800">
              <a:spcBef>
                <a:spcPts val="400"/>
              </a:spcBef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Client: </a:t>
            </a:r>
            <a:br/>
            <a:r>
              <a:rPr b="0"/>
              <a:t>The users’ personal machines that make “requests” of the server.</a:t>
            </a:r>
          </a:p>
        </p:txBody>
      </p:sp>
      <p:sp>
        <p:nvSpPr>
          <p:cNvPr id="989" name="Rectangle 4"/>
          <p:cNvSpPr/>
          <p:nvPr/>
        </p:nvSpPr>
        <p:spPr>
          <a:xfrm>
            <a:off x="914400" y="2003326"/>
            <a:ext cx="2286000" cy="2286001"/>
          </a:xfrm>
          <a:prstGeom prst="rect">
            <a:avLst/>
          </a:prstGeom>
          <a:ln w="63500">
            <a:solidFill>
              <a:srgbClr val="C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Title 1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Bonus Question:</a:t>
            </a:r>
          </a:p>
        </p:txBody>
      </p:sp>
      <p:sp>
        <p:nvSpPr>
          <p:cNvPr id="992" name="Rectangle 4"/>
          <p:cNvSpPr/>
          <p:nvPr/>
        </p:nvSpPr>
        <p:spPr>
          <a:xfrm>
            <a:off x="173841" y="5092005"/>
            <a:ext cx="8796317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 modern </a:t>
            </a:r>
            <a:r>
              <a:rPr b="1"/>
              <a:t>web applications </a:t>
            </a:r>
            <a:r>
              <a:t>there is a constant back-and-forth communication between the visuals displayed on the user’s browser (</a:t>
            </a:r>
            <a:r>
              <a:rPr b="1"/>
              <a:t>frontend) </a:t>
            </a:r>
            <a:r>
              <a:t>and the data and logic stored on the server (</a:t>
            </a:r>
            <a:r>
              <a:rPr b="1"/>
              <a:t>backend).</a:t>
            </a:r>
          </a:p>
        </p:txBody>
      </p:sp>
      <p:sp>
        <p:nvSpPr>
          <p:cNvPr id="993" name="Content Placeholder 2"/>
          <p:cNvSpPr/>
          <p:nvPr/>
        </p:nvSpPr>
        <p:spPr>
          <a:xfrm>
            <a:off x="443344" y="2496408"/>
            <a:ext cx="8229601" cy="11432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685800">
              <a:spcBef>
                <a:spcPts val="80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r>
              <a:t>How do the client and server </a:t>
            </a:r>
            <a:r>
              <a:rPr b="1"/>
              <a:t>communicate</a:t>
            </a:r>
            <a:r>
              <a:t> with one another?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Title 1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A Moment of Caution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Title 1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HTTP Definition</a:t>
            </a:r>
          </a:p>
        </p:txBody>
      </p:sp>
      <p:pic>
        <p:nvPicPr>
          <p:cNvPr id="996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rcRect l="0" t="47530" r="15753" b="0"/>
          <a:stretch>
            <a:fillRect/>
          </a:stretch>
        </p:blipFill>
        <p:spPr>
          <a:xfrm>
            <a:off x="786245" y="1005244"/>
            <a:ext cx="7543800" cy="4534369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997" name="Content Placeholder 2"/>
          <p:cNvSpPr/>
          <p:nvPr/>
        </p:nvSpPr>
        <p:spPr>
          <a:xfrm>
            <a:off x="443344" y="5638799"/>
            <a:ext cx="8229601" cy="667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685800">
              <a:spcBef>
                <a:spcPts val="400"/>
              </a:spcBef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Clients and Servers communicate back and forth using a series of understood communications defined by </a:t>
            </a:r>
            <a:r>
              <a:rPr b="1"/>
              <a:t>HTTP / HTTPs</a:t>
            </a:r>
            <a:r>
              <a:t>. </a:t>
            </a:r>
          </a:p>
        </p:txBody>
      </p:sp>
      <p:sp>
        <p:nvSpPr>
          <p:cNvPr id="998" name="Rectangle 4"/>
          <p:cNvSpPr/>
          <p:nvPr/>
        </p:nvSpPr>
        <p:spPr>
          <a:xfrm>
            <a:off x="2743200" y="1005244"/>
            <a:ext cx="2286000" cy="4328756"/>
          </a:xfrm>
          <a:prstGeom prst="rect">
            <a:avLst/>
          </a:prstGeom>
          <a:ln w="63500">
            <a:solidFill>
              <a:srgbClr val="C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Title 1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Full-Stack Development</a:t>
            </a:r>
          </a:p>
        </p:txBody>
      </p:sp>
      <p:pic>
        <p:nvPicPr>
          <p:cNvPr id="100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2424" t="13635" r="3150" b="5247"/>
          <a:stretch>
            <a:fillRect/>
          </a:stretch>
        </p:blipFill>
        <p:spPr>
          <a:xfrm>
            <a:off x="57398" y="740473"/>
            <a:ext cx="8948716" cy="4212062"/>
          </a:xfrm>
          <a:prstGeom prst="rect">
            <a:avLst/>
          </a:prstGeom>
          <a:ln w="12700">
            <a:miter lim="400000"/>
          </a:ln>
        </p:spPr>
      </p:pic>
      <p:sp>
        <p:nvSpPr>
          <p:cNvPr id="1002" name="Rectangle 3"/>
          <p:cNvSpPr/>
          <p:nvPr/>
        </p:nvSpPr>
        <p:spPr>
          <a:xfrm>
            <a:off x="-2" y="4908484"/>
            <a:ext cx="9155743" cy="1492316"/>
          </a:xfrm>
          <a:prstGeom prst="rect">
            <a:avLst/>
          </a:prstGeom>
          <a:solidFill>
            <a:srgbClr val="2E75B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003" name="Rectangle 4"/>
          <p:cNvSpPr/>
          <p:nvPr/>
        </p:nvSpPr>
        <p:spPr>
          <a:xfrm>
            <a:off x="173841" y="5092005"/>
            <a:ext cx="8796317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 modern </a:t>
            </a:r>
            <a:r>
              <a:rPr b="1"/>
              <a:t>web applications </a:t>
            </a:r>
            <a:r>
              <a:t>there is a constant back-and-forth communication between the visuals displayed on the user’s browser (</a:t>
            </a:r>
            <a:r>
              <a:rPr b="1"/>
              <a:t>frontend) </a:t>
            </a:r>
            <a:r>
              <a:t>and the data and logic stored on the server (</a:t>
            </a:r>
            <a:r>
              <a:rPr b="1"/>
              <a:t>backend).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Title 1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Full-Stack Development</a:t>
            </a:r>
          </a:p>
        </p:txBody>
      </p:sp>
      <p:pic>
        <p:nvPicPr>
          <p:cNvPr id="100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2424" t="13635" r="3150" b="5247"/>
          <a:stretch>
            <a:fillRect/>
          </a:stretch>
        </p:blipFill>
        <p:spPr>
          <a:xfrm>
            <a:off x="57398" y="740473"/>
            <a:ext cx="8948716" cy="4212062"/>
          </a:xfrm>
          <a:prstGeom prst="rect">
            <a:avLst/>
          </a:prstGeom>
          <a:ln w="12700">
            <a:miter lim="400000"/>
          </a:ln>
        </p:spPr>
      </p:pic>
      <p:sp>
        <p:nvSpPr>
          <p:cNvPr id="1007" name="Rectangle 3"/>
          <p:cNvSpPr/>
          <p:nvPr/>
        </p:nvSpPr>
        <p:spPr>
          <a:xfrm>
            <a:off x="-2" y="4908484"/>
            <a:ext cx="9155743" cy="1492316"/>
          </a:xfrm>
          <a:prstGeom prst="rect">
            <a:avLst/>
          </a:prstGeom>
          <a:solidFill>
            <a:srgbClr val="2E75B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008" name="Rectangle 4"/>
          <p:cNvSpPr/>
          <p:nvPr/>
        </p:nvSpPr>
        <p:spPr>
          <a:xfrm>
            <a:off x="173841" y="5092005"/>
            <a:ext cx="8796317" cy="1148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 a way think of this as being </a:t>
            </a:r>
            <a:r>
              <a:rPr b="1" u="sng"/>
              <a:t>two distinct machines.</a:t>
            </a:r>
            <a:endParaRPr b="1" u="sng"/>
          </a:p>
          <a:p>
            <a:pPr marL="342900" indent="-342900">
              <a:buSzPct val="100000"/>
              <a:buFont typeface="Arial"/>
              <a:buChar char="•"/>
              <a:defRPr b="1" sz="24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 server  is one machine and the client is a second machine.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Title 1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Digging Deep into Server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Rectangle 4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Visualizing Servers</a:t>
            </a:r>
          </a:p>
        </p:txBody>
      </p:sp>
      <p:pic>
        <p:nvPicPr>
          <p:cNvPr id="101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8800" y="762000"/>
            <a:ext cx="5638800" cy="4785117"/>
          </a:xfrm>
          <a:prstGeom prst="rect">
            <a:avLst/>
          </a:prstGeom>
          <a:ln w="12700">
            <a:miter lim="400000"/>
          </a:ln>
        </p:spPr>
      </p:pic>
      <p:sp>
        <p:nvSpPr>
          <p:cNvPr id="1014" name="Content Placeholder 2"/>
          <p:cNvSpPr/>
          <p:nvPr/>
        </p:nvSpPr>
        <p:spPr>
          <a:xfrm>
            <a:off x="304800" y="5486400"/>
            <a:ext cx="8368146" cy="792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Server Hardware look like large, ruggedized versions of desktop computers.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Rectangle 4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Visualizing Servers</a:t>
            </a:r>
          </a:p>
        </p:txBody>
      </p:sp>
      <p:pic>
        <p:nvPicPr>
          <p:cNvPr id="101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9000" y="2209800"/>
            <a:ext cx="2406203" cy="2041918"/>
          </a:xfrm>
          <a:prstGeom prst="rect">
            <a:avLst/>
          </a:prstGeom>
          <a:ln w="12700">
            <a:miter lim="400000"/>
          </a:ln>
        </p:spPr>
      </p:pic>
      <p:sp>
        <p:nvSpPr>
          <p:cNvPr id="1018" name="Content Placeholder 2"/>
          <p:cNvSpPr/>
          <p:nvPr/>
        </p:nvSpPr>
        <p:spPr>
          <a:xfrm>
            <a:off x="304800" y="5486400"/>
            <a:ext cx="8368146" cy="792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These machines (and their respective code) handle all of the requests coming in from browsers accessing a website.</a:t>
            </a:r>
          </a:p>
        </p:txBody>
      </p:sp>
      <p:pic>
        <p:nvPicPr>
          <p:cNvPr id="1019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" y="1178639"/>
            <a:ext cx="1189686" cy="994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0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628" y="2841443"/>
            <a:ext cx="1189687" cy="9948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1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57343" y="4371621"/>
            <a:ext cx="1189686" cy="994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2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19800" y="990600"/>
            <a:ext cx="1189686" cy="9948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7027" y="854664"/>
            <a:ext cx="1189687" cy="9948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4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09484" y="2841443"/>
            <a:ext cx="1189686" cy="9948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5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56973" y="4431574"/>
            <a:ext cx="1189686" cy="994875"/>
          </a:xfrm>
          <a:prstGeom prst="rect">
            <a:avLst/>
          </a:prstGeom>
          <a:ln w="12700">
            <a:miter lim="400000"/>
          </a:ln>
        </p:spPr>
      </p:pic>
      <p:sp>
        <p:nvSpPr>
          <p:cNvPr id="1026" name="Straight Arrow Connector 12"/>
          <p:cNvSpPr/>
          <p:nvPr/>
        </p:nvSpPr>
        <p:spPr>
          <a:xfrm>
            <a:off x="2209800" y="3338879"/>
            <a:ext cx="1066801" cy="1"/>
          </a:xfrm>
          <a:prstGeom prst="line">
            <a:avLst/>
          </a:prstGeom>
          <a:ln w="635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027" name="Straight Arrow Connector 13"/>
          <p:cNvSpPr/>
          <p:nvPr/>
        </p:nvSpPr>
        <p:spPr>
          <a:xfrm>
            <a:off x="2209800" y="2173514"/>
            <a:ext cx="1066801" cy="417287"/>
          </a:xfrm>
          <a:prstGeom prst="line">
            <a:avLst/>
          </a:prstGeom>
          <a:ln w="635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028" name="Straight Arrow Connector 15"/>
          <p:cNvSpPr/>
          <p:nvPr/>
        </p:nvSpPr>
        <p:spPr>
          <a:xfrm>
            <a:off x="4247760" y="1662893"/>
            <a:ext cx="250971" cy="469146"/>
          </a:xfrm>
          <a:prstGeom prst="line">
            <a:avLst/>
          </a:prstGeom>
          <a:ln w="635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029" name="Straight Arrow Connector 17"/>
          <p:cNvSpPr/>
          <p:nvPr/>
        </p:nvSpPr>
        <p:spPr>
          <a:xfrm flipH="1">
            <a:off x="5788031" y="1985473"/>
            <a:ext cx="446616" cy="441876"/>
          </a:xfrm>
          <a:prstGeom prst="line">
            <a:avLst/>
          </a:prstGeom>
          <a:ln w="635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030" name="Straight Arrow Connector 19"/>
          <p:cNvSpPr/>
          <p:nvPr/>
        </p:nvSpPr>
        <p:spPr>
          <a:xfrm flipH="1" flipV="1">
            <a:off x="6005201" y="3289353"/>
            <a:ext cx="1041459" cy="4710"/>
          </a:xfrm>
          <a:prstGeom prst="line">
            <a:avLst/>
          </a:prstGeom>
          <a:ln w="635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031" name="Straight Arrow Connector 21"/>
          <p:cNvSpPr/>
          <p:nvPr/>
        </p:nvSpPr>
        <p:spPr>
          <a:xfrm flipH="1" flipV="1">
            <a:off x="5365274" y="4273956"/>
            <a:ext cx="520729" cy="404172"/>
          </a:xfrm>
          <a:prstGeom prst="line">
            <a:avLst/>
          </a:prstGeom>
          <a:ln w="635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032" name="Straight Arrow Connector 23"/>
          <p:cNvSpPr/>
          <p:nvPr/>
        </p:nvSpPr>
        <p:spPr>
          <a:xfrm flipV="1">
            <a:off x="3229970" y="4151374"/>
            <a:ext cx="457638" cy="268234"/>
          </a:xfrm>
          <a:prstGeom prst="line">
            <a:avLst/>
          </a:prstGeom>
          <a:ln w="635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Title 1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Visualizing Servers</a:t>
            </a:r>
          </a:p>
        </p:txBody>
      </p:sp>
      <p:sp>
        <p:nvSpPr>
          <p:cNvPr id="1035" name="Rectangle 4"/>
          <p:cNvSpPr/>
          <p:nvPr/>
        </p:nvSpPr>
        <p:spPr>
          <a:xfrm>
            <a:off x="173841" y="5092005"/>
            <a:ext cx="8796317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 modern </a:t>
            </a:r>
            <a:r>
              <a:rPr b="1"/>
              <a:t>web applications </a:t>
            </a:r>
            <a:r>
              <a:t>there is a constant back-and-forth communication between the visuals displayed on the user’s browser (</a:t>
            </a:r>
            <a:r>
              <a:rPr b="1"/>
              <a:t>frontend) </a:t>
            </a:r>
            <a:r>
              <a:t>and the data and logic stored on the server (</a:t>
            </a:r>
            <a:r>
              <a:rPr b="1"/>
              <a:t>backend).</a:t>
            </a:r>
          </a:p>
        </p:txBody>
      </p:sp>
      <p:pic>
        <p:nvPicPr>
          <p:cNvPr id="103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1066800"/>
            <a:ext cx="4724400" cy="472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037" name="Content Placeholder 2"/>
          <p:cNvSpPr/>
          <p:nvPr/>
        </p:nvSpPr>
        <p:spPr>
          <a:xfrm>
            <a:off x="5257798" y="2781300"/>
            <a:ext cx="3415146" cy="11432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685800">
              <a:spcBef>
                <a:spcPts val="80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r>
              <a:t>Where does the server </a:t>
            </a:r>
            <a:r>
              <a:rPr b="1"/>
              <a:t>live</a:t>
            </a:r>
            <a: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Title 1"/>
          <p:cNvSpPr/>
          <p:nvPr>
            <p:ph type="title"/>
          </p:nvPr>
        </p:nvSpPr>
        <p:spPr>
          <a:xfrm>
            <a:off x="304800" y="-1"/>
            <a:ext cx="6553200" cy="653856"/>
          </a:xfrm>
          <a:prstGeom prst="rect">
            <a:avLst/>
          </a:prstGeom>
        </p:spPr>
        <p:txBody>
          <a:bodyPr/>
          <a:lstStyle/>
          <a:p>
            <a:pPr/>
            <a:r>
              <a:t>Where Do Servers Live?</a:t>
            </a:r>
          </a:p>
        </p:txBody>
      </p:sp>
      <p:sp>
        <p:nvSpPr>
          <p:cNvPr id="1040" name="Rectangle 3"/>
          <p:cNvSpPr/>
          <p:nvPr/>
        </p:nvSpPr>
        <p:spPr>
          <a:xfrm>
            <a:off x="304800" y="914400"/>
            <a:ext cx="8610600" cy="1859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Servers live in dedicated hardware intended to handle </a:t>
            </a:r>
            <a:r>
              <a:rPr u="sng"/>
              <a:t>ALL</a:t>
            </a:r>
            <a:r>
              <a:t> the requests and responses of many clients.</a:t>
            </a:r>
          </a:p>
          <a:p>
            <a:pPr marL="342900" indent="-342900">
              <a:buSzPct val="100000"/>
              <a:buFont typeface="Arial"/>
              <a:buChar char="•"/>
              <a:defRPr sz="2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Servers can live most often live on cloud platforms like AWS, Heroku, Google Cloud, etc.</a:t>
            </a:r>
          </a:p>
        </p:txBody>
      </p:sp>
      <p:pic>
        <p:nvPicPr>
          <p:cNvPr id="104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7215" y="3505200"/>
            <a:ext cx="3273426" cy="13093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2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65439" y="3465041"/>
            <a:ext cx="3489322" cy="244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3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91200" y="3776645"/>
            <a:ext cx="3124200" cy="11564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Rectangle 1"/>
          <p:cNvSpPr/>
          <p:nvPr/>
        </p:nvSpPr>
        <p:spPr>
          <a:xfrm>
            <a:off x="5334000" y="1371600"/>
            <a:ext cx="3581400" cy="4267200"/>
          </a:xfrm>
          <a:prstGeom prst="rect">
            <a:avLst/>
          </a:prstGeom>
          <a:ln w="635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46" name="Rectangle 4"/>
          <p:cNvSpPr/>
          <p:nvPr/>
        </p:nvSpPr>
        <p:spPr>
          <a:xfrm>
            <a:off x="304800" y="98052"/>
            <a:ext cx="6248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Servers During Development</a:t>
            </a:r>
          </a:p>
        </p:txBody>
      </p:sp>
      <p:pic>
        <p:nvPicPr>
          <p:cNvPr id="104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45400" y="2700373"/>
            <a:ext cx="1924846" cy="16096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8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43171" y="3931432"/>
            <a:ext cx="1822423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9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46084" y="1600200"/>
            <a:ext cx="1957232" cy="1660918"/>
          </a:xfrm>
          <a:prstGeom prst="rect">
            <a:avLst/>
          </a:prstGeom>
          <a:ln w="12700">
            <a:miter lim="400000"/>
          </a:ln>
        </p:spPr>
      </p:pic>
      <p:sp>
        <p:nvSpPr>
          <p:cNvPr id="1050" name="Rectangle 6"/>
          <p:cNvSpPr/>
          <p:nvPr/>
        </p:nvSpPr>
        <p:spPr>
          <a:xfrm>
            <a:off x="5406240" y="3505200"/>
            <a:ext cx="3498274" cy="45719"/>
          </a:xfrm>
          <a:prstGeom prst="rect">
            <a:avLst/>
          </a:prstGeom>
          <a:ln w="635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51" name="Content Placeholder 2"/>
          <p:cNvSpPr/>
          <p:nvPr/>
        </p:nvSpPr>
        <p:spPr>
          <a:xfrm>
            <a:off x="5406240" y="938568"/>
            <a:ext cx="3415146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localhost</a:t>
            </a:r>
          </a:p>
        </p:txBody>
      </p:sp>
      <p:sp>
        <p:nvSpPr>
          <p:cNvPr id="1052" name="Content Placeholder 2"/>
          <p:cNvSpPr/>
          <p:nvPr/>
        </p:nvSpPr>
        <p:spPr>
          <a:xfrm>
            <a:off x="5479198" y="5683698"/>
            <a:ext cx="3415146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browser</a:t>
            </a:r>
          </a:p>
        </p:txBody>
      </p:sp>
      <p:sp>
        <p:nvSpPr>
          <p:cNvPr id="1053" name="Curved Connector 10"/>
          <p:cNvSpPr/>
          <p:nvPr/>
        </p:nvSpPr>
        <p:spPr>
          <a:xfrm rot="16200000">
            <a:off x="4411856" y="1781164"/>
            <a:ext cx="599703" cy="12387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0800" y="0"/>
                  <a:pt x="21600" y="10800"/>
                  <a:pt x="21600" y="21600"/>
                </a:cubicBezTo>
              </a:path>
            </a:pathLst>
          </a:custGeom>
          <a:ln w="44450">
            <a:solidFill>
              <a:srgbClr val="5B9BD5"/>
            </a:solidFill>
            <a:miter/>
            <a:tailEnd type="triangle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54" name="Curved Connector 14"/>
          <p:cNvSpPr/>
          <p:nvPr/>
        </p:nvSpPr>
        <p:spPr>
          <a:xfrm flipH="1" rot="16200000">
            <a:off x="4154307" y="4141411"/>
            <a:ext cx="1114799" cy="12387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0800" y="0"/>
                  <a:pt x="21600" y="10800"/>
                  <a:pt x="21600" y="21600"/>
                </a:cubicBezTo>
              </a:path>
            </a:pathLst>
          </a:custGeom>
          <a:ln w="44450">
            <a:solidFill>
              <a:srgbClr val="5B9BD5"/>
            </a:solidFill>
            <a:miter/>
            <a:tailEnd type="triangle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55" name="Content Placeholder 2"/>
          <p:cNvSpPr/>
          <p:nvPr/>
        </p:nvSpPr>
        <p:spPr>
          <a:xfrm>
            <a:off x="136221" y="1143000"/>
            <a:ext cx="3121796" cy="439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685800">
              <a:spcBef>
                <a:spcPts val="500"/>
              </a:spcBef>
              <a:defRPr b="1" sz="2200" u="sng">
                <a:latin typeface="Arial"/>
                <a:ea typeface="Arial"/>
                <a:cs typeface="Arial"/>
                <a:sym typeface="Arial"/>
              </a:defRPr>
            </a:pPr>
            <a:r>
              <a:t>Important Note: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During development our personal computers will be able to simulate both.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We will create a “local server”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And then use our browser to interact with it.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Title 1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Building a “Server”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Rectangle 2"/>
          <p:cNvSpPr/>
          <p:nvPr/>
        </p:nvSpPr>
        <p:spPr>
          <a:xfrm>
            <a:off x="2895853" y="5886429"/>
            <a:ext cx="3428552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Seriously… Try to learn this now.</a:t>
            </a:r>
          </a:p>
        </p:txBody>
      </p:sp>
      <p:sp>
        <p:nvSpPr>
          <p:cNvPr id="928" name="Shape 70"/>
          <p:cNvSpPr/>
          <p:nvPr/>
        </p:nvSpPr>
        <p:spPr>
          <a:xfrm>
            <a:off x="185057" y="820958"/>
            <a:ext cx="8850088" cy="4656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Node + Express Servers and Routing are two of the</a:t>
            </a:r>
          </a:p>
          <a:p>
            <a:pPr algn="ctr" defTabSz="685800">
              <a:spcBef>
                <a:spcPts val="1000"/>
              </a:spcBef>
              <a:defRPr b="1" sz="4200">
                <a:latin typeface="Arial"/>
                <a:ea typeface="Arial"/>
                <a:cs typeface="Arial"/>
                <a:sym typeface="Arial"/>
              </a:defRPr>
            </a:pPr>
            <a:r>
              <a:t>MOST IMPORTANT CONCEPTS</a:t>
            </a:r>
            <a:endParaRPr sz="2400"/>
          </a:p>
          <a:p>
            <a:pPr algn="ctr" defTabSz="685800">
              <a:spcBef>
                <a:spcPts val="80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r>
              <a:t>in the </a:t>
            </a:r>
            <a:r>
              <a:rPr b="1" u="sng"/>
              <a:t>ENTIRE</a:t>
            </a:r>
            <a:r>
              <a:t> program.</a:t>
            </a:r>
            <a:endParaRPr b="1" sz="4800"/>
          </a:p>
          <a:p>
            <a:pPr algn="ctr" defTabSz="685800">
              <a:spcBef>
                <a:spcPts val="500"/>
              </a:spcBef>
              <a:defRPr b="1" sz="1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1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1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1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1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1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1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sz="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1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1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1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10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29" name="Rectangle 4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Focus!</a:t>
            </a:r>
          </a:p>
        </p:txBody>
      </p:sp>
      <p:pic>
        <p:nvPicPr>
          <p:cNvPr id="93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8325" y="3076305"/>
            <a:ext cx="5543551" cy="25717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Rectangle 4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Creating a Server</a:t>
            </a:r>
          </a:p>
        </p:txBody>
      </p:sp>
      <p:sp>
        <p:nvSpPr>
          <p:cNvPr id="1060" name="Content Placeholder 2"/>
          <p:cNvSpPr/>
          <p:nvPr/>
        </p:nvSpPr>
        <p:spPr>
          <a:xfrm>
            <a:off x="304800" y="914400"/>
            <a:ext cx="8610600" cy="5064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For our purposes, “creating a server” equates to writing the code that handles what the server will </a:t>
            </a:r>
            <a:r>
              <a:rPr b="1" i="1" u="sng"/>
              <a:t>do</a:t>
            </a:r>
            <a:r>
              <a:t>.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It’s important to note that even though you pay for server-side hardware, you still need to create the code that goes inside.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400" u="sng">
                <a:latin typeface="Arial"/>
                <a:ea typeface="Arial"/>
                <a:cs typeface="Arial"/>
                <a:sym typeface="Arial"/>
              </a:defRPr>
            </a:pPr>
            <a:r>
              <a:t>This code you create handles things like:</a:t>
            </a:r>
          </a:p>
          <a:p>
            <a:pPr lvl="1" marL="557212" indent="-214313" defTabSz="685800">
              <a:spcBef>
                <a:spcPts val="500"/>
              </a:spcBef>
              <a:buSzPct val="100000"/>
              <a:buFont typeface="Arial"/>
              <a:buChar char="–"/>
              <a:defRPr sz="2100">
                <a:latin typeface="Arial"/>
                <a:ea typeface="Arial"/>
                <a:cs typeface="Arial"/>
                <a:sym typeface="Arial"/>
              </a:defRPr>
            </a:pPr>
            <a:r>
              <a:t>Connections to the database</a:t>
            </a:r>
          </a:p>
          <a:p>
            <a:pPr lvl="1" marL="557212" indent="-214313" defTabSz="685800">
              <a:spcBef>
                <a:spcPts val="500"/>
              </a:spcBef>
              <a:buSzPct val="100000"/>
              <a:buFont typeface="Arial"/>
              <a:buChar char="–"/>
              <a:defRPr sz="2100">
                <a:latin typeface="Arial"/>
                <a:ea typeface="Arial"/>
                <a:cs typeface="Arial"/>
                <a:sym typeface="Arial"/>
              </a:defRPr>
            </a:pPr>
            <a:r>
              <a:t>Handling client-side URL requests</a:t>
            </a:r>
          </a:p>
          <a:p>
            <a:pPr lvl="1" marL="557212" indent="-214313" defTabSz="685800">
              <a:spcBef>
                <a:spcPts val="500"/>
              </a:spcBef>
              <a:buSzPct val="100000"/>
              <a:buFont typeface="Arial"/>
              <a:buChar char="–"/>
              <a:defRPr sz="2100">
                <a:latin typeface="Arial"/>
                <a:ea typeface="Arial"/>
                <a:cs typeface="Arial"/>
                <a:sym typeface="Arial"/>
              </a:defRPr>
            </a:pPr>
            <a:r>
              <a:t>Performing server-side processes</a:t>
            </a:r>
          </a:p>
          <a:p>
            <a:pPr lvl="1" marL="557212" indent="-214313" defTabSz="685800">
              <a:spcBef>
                <a:spcPts val="500"/>
              </a:spcBef>
              <a:buSzPct val="100000"/>
              <a:buFont typeface="Arial"/>
              <a:buChar char="–"/>
              <a:defRPr sz="2100">
                <a:latin typeface="Arial"/>
                <a:ea typeface="Arial"/>
                <a:cs typeface="Arial"/>
                <a:sym typeface="Arial"/>
              </a:defRPr>
            </a:pPr>
            <a:r>
              <a:t>Authenticating user requests</a:t>
            </a:r>
          </a:p>
          <a:p>
            <a:pPr lvl="1" marL="557212" indent="-214313" defTabSz="685800">
              <a:spcBef>
                <a:spcPts val="500"/>
              </a:spcBef>
              <a:buSzPct val="100000"/>
              <a:buFont typeface="Arial"/>
              <a:buChar char="–"/>
              <a:defRPr sz="2100">
                <a:latin typeface="Arial"/>
                <a:ea typeface="Arial"/>
                <a:cs typeface="Arial"/>
                <a:sym typeface="Arial"/>
              </a:defRPr>
            </a:pPr>
            <a:r>
              <a:t>Logging client requests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Rectangle 4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Big Box</a:t>
            </a:r>
          </a:p>
        </p:txBody>
      </p:sp>
      <p:sp>
        <p:nvSpPr>
          <p:cNvPr id="1063" name="Content Placeholder 2"/>
          <p:cNvSpPr/>
          <p:nvPr/>
        </p:nvSpPr>
        <p:spPr>
          <a:xfrm>
            <a:off x="1035626" y="725557"/>
            <a:ext cx="3415147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Server</a:t>
            </a:r>
          </a:p>
        </p:txBody>
      </p:sp>
      <p:sp>
        <p:nvSpPr>
          <p:cNvPr id="1064" name="Rectangle 2"/>
          <p:cNvSpPr/>
          <p:nvPr/>
        </p:nvSpPr>
        <p:spPr>
          <a:xfrm>
            <a:off x="304800" y="1234788"/>
            <a:ext cx="5029200" cy="4861212"/>
          </a:xfrm>
          <a:prstGeom prst="rect">
            <a:avLst/>
          </a:prstGeom>
          <a:solidFill>
            <a:srgbClr val="FBE5D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65" name="Content Placeholder 2"/>
          <p:cNvSpPr/>
          <p:nvPr/>
        </p:nvSpPr>
        <p:spPr>
          <a:xfrm>
            <a:off x="5791199" y="1234788"/>
            <a:ext cx="3121796" cy="3138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Throughout this week… imagine your server to be a </a:t>
            </a:r>
            <a:r>
              <a:rPr u="sng"/>
              <a:t>big, empty box.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We will be adding </a:t>
            </a:r>
            <a:r>
              <a:rPr u="sng"/>
              <a:t>code</a:t>
            </a:r>
            <a:r>
              <a:t> snippets and </a:t>
            </a:r>
            <a:r>
              <a:rPr u="sng"/>
              <a:t>modules</a:t>
            </a:r>
            <a:r>
              <a:t> to give our big, empty box the powers to </a:t>
            </a:r>
            <a:r>
              <a:rPr b="1" i="1"/>
              <a:t>do</a:t>
            </a:r>
            <a:r>
              <a:rPr b="1"/>
              <a:t> </a:t>
            </a:r>
            <a:r>
              <a:t>stuff in response to all the requests that come in.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Rectangle 4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Inside the Box: Connections</a:t>
            </a:r>
          </a:p>
        </p:txBody>
      </p:sp>
      <p:sp>
        <p:nvSpPr>
          <p:cNvPr id="1068" name="Rectangle 2"/>
          <p:cNvSpPr/>
          <p:nvPr/>
        </p:nvSpPr>
        <p:spPr>
          <a:xfrm>
            <a:off x="304800" y="1234788"/>
            <a:ext cx="5029200" cy="4861212"/>
          </a:xfrm>
          <a:prstGeom prst="rect">
            <a:avLst/>
          </a:prstGeom>
          <a:solidFill>
            <a:srgbClr val="FBE5D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69" name="Content Placeholder 2"/>
          <p:cNvSpPr/>
          <p:nvPr/>
        </p:nvSpPr>
        <p:spPr>
          <a:xfrm>
            <a:off x="1035626" y="725557"/>
            <a:ext cx="3415147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Server</a:t>
            </a:r>
          </a:p>
        </p:txBody>
      </p:sp>
      <p:sp>
        <p:nvSpPr>
          <p:cNvPr id="1070" name="Rectangle 6"/>
          <p:cNvSpPr/>
          <p:nvPr/>
        </p:nvSpPr>
        <p:spPr>
          <a:xfrm>
            <a:off x="609600" y="1528861"/>
            <a:ext cx="1981200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71" name="Content Placeholder 2"/>
          <p:cNvSpPr/>
          <p:nvPr/>
        </p:nvSpPr>
        <p:spPr>
          <a:xfrm>
            <a:off x="-107374" y="1655245"/>
            <a:ext cx="3415147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Listen</a:t>
            </a:r>
          </a:p>
        </p:txBody>
      </p:sp>
      <p:sp>
        <p:nvSpPr>
          <p:cNvPr id="1072" name="Content Placeholder 2"/>
          <p:cNvSpPr/>
          <p:nvPr/>
        </p:nvSpPr>
        <p:spPr>
          <a:xfrm>
            <a:off x="5791199" y="1234788"/>
            <a:ext cx="3121796" cy="1251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We’ll add listener such that the server can “begin” listening for requests.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Rectangle 4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Inside the Box: Parsing</a:t>
            </a:r>
          </a:p>
        </p:txBody>
      </p:sp>
      <p:sp>
        <p:nvSpPr>
          <p:cNvPr id="1075" name="Rectangle 2"/>
          <p:cNvSpPr/>
          <p:nvPr/>
        </p:nvSpPr>
        <p:spPr>
          <a:xfrm>
            <a:off x="304800" y="1234788"/>
            <a:ext cx="5029200" cy="4861212"/>
          </a:xfrm>
          <a:prstGeom prst="rect">
            <a:avLst/>
          </a:prstGeom>
          <a:solidFill>
            <a:srgbClr val="FBE5D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76" name="Content Placeholder 2"/>
          <p:cNvSpPr/>
          <p:nvPr/>
        </p:nvSpPr>
        <p:spPr>
          <a:xfrm>
            <a:off x="1035626" y="725557"/>
            <a:ext cx="3415147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Server</a:t>
            </a:r>
          </a:p>
        </p:txBody>
      </p:sp>
      <p:sp>
        <p:nvSpPr>
          <p:cNvPr id="1077" name="Rectangle 6"/>
          <p:cNvSpPr/>
          <p:nvPr/>
        </p:nvSpPr>
        <p:spPr>
          <a:xfrm>
            <a:off x="609600" y="1528861"/>
            <a:ext cx="1981200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78" name="Content Placeholder 2"/>
          <p:cNvSpPr/>
          <p:nvPr/>
        </p:nvSpPr>
        <p:spPr>
          <a:xfrm>
            <a:off x="-107374" y="1655245"/>
            <a:ext cx="3415147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Listen</a:t>
            </a:r>
          </a:p>
        </p:txBody>
      </p:sp>
      <p:sp>
        <p:nvSpPr>
          <p:cNvPr id="1079" name="Rectangle 8"/>
          <p:cNvSpPr/>
          <p:nvPr/>
        </p:nvSpPr>
        <p:spPr>
          <a:xfrm>
            <a:off x="2994313" y="1528861"/>
            <a:ext cx="1981201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80" name="Content Placeholder 2"/>
          <p:cNvSpPr/>
          <p:nvPr/>
        </p:nvSpPr>
        <p:spPr>
          <a:xfrm>
            <a:off x="2277341" y="1655245"/>
            <a:ext cx="3415146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URL Parse</a:t>
            </a:r>
          </a:p>
        </p:txBody>
      </p:sp>
      <p:sp>
        <p:nvSpPr>
          <p:cNvPr id="1081" name="Content Placeholder 2"/>
          <p:cNvSpPr/>
          <p:nvPr/>
        </p:nvSpPr>
        <p:spPr>
          <a:xfrm>
            <a:off x="5791199" y="1234788"/>
            <a:ext cx="3121796" cy="959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We’ll give our server the ability to “parse” URLs that the user requests.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Rectangle 4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Inside the Box: Routing</a:t>
            </a:r>
          </a:p>
        </p:txBody>
      </p:sp>
      <p:sp>
        <p:nvSpPr>
          <p:cNvPr id="1084" name="Rectangle 2"/>
          <p:cNvSpPr/>
          <p:nvPr/>
        </p:nvSpPr>
        <p:spPr>
          <a:xfrm>
            <a:off x="304800" y="1234788"/>
            <a:ext cx="5029200" cy="4861212"/>
          </a:xfrm>
          <a:prstGeom prst="rect">
            <a:avLst/>
          </a:prstGeom>
          <a:solidFill>
            <a:srgbClr val="FBE5D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85" name="Content Placeholder 2"/>
          <p:cNvSpPr/>
          <p:nvPr/>
        </p:nvSpPr>
        <p:spPr>
          <a:xfrm>
            <a:off x="1035626" y="725557"/>
            <a:ext cx="3415147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Server</a:t>
            </a:r>
          </a:p>
        </p:txBody>
      </p:sp>
      <p:sp>
        <p:nvSpPr>
          <p:cNvPr id="1086" name="Rectangle 6"/>
          <p:cNvSpPr/>
          <p:nvPr/>
        </p:nvSpPr>
        <p:spPr>
          <a:xfrm>
            <a:off x="609600" y="1528861"/>
            <a:ext cx="1981200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87" name="Content Placeholder 2"/>
          <p:cNvSpPr/>
          <p:nvPr/>
        </p:nvSpPr>
        <p:spPr>
          <a:xfrm>
            <a:off x="-107374" y="1655245"/>
            <a:ext cx="3415147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Listen</a:t>
            </a:r>
          </a:p>
        </p:txBody>
      </p:sp>
      <p:sp>
        <p:nvSpPr>
          <p:cNvPr id="1088" name="Rectangle 8"/>
          <p:cNvSpPr/>
          <p:nvPr/>
        </p:nvSpPr>
        <p:spPr>
          <a:xfrm>
            <a:off x="2994313" y="1528861"/>
            <a:ext cx="1981201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89" name="Content Placeholder 2"/>
          <p:cNvSpPr/>
          <p:nvPr/>
        </p:nvSpPr>
        <p:spPr>
          <a:xfrm>
            <a:off x="2277341" y="1655245"/>
            <a:ext cx="3415146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URL Parse</a:t>
            </a:r>
          </a:p>
        </p:txBody>
      </p:sp>
      <p:sp>
        <p:nvSpPr>
          <p:cNvPr id="1090" name="Rectangle 10"/>
          <p:cNvSpPr/>
          <p:nvPr/>
        </p:nvSpPr>
        <p:spPr>
          <a:xfrm>
            <a:off x="609599" y="2629973"/>
            <a:ext cx="4365916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91" name="Content Placeholder 2"/>
          <p:cNvSpPr/>
          <p:nvPr/>
        </p:nvSpPr>
        <p:spPr>
          <a:xfrm>
            <a:off x="1111826" y="2756357"/>
            <a:ext cx="3415147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Route Handling</a:t>
            </a:r>
          </a:p>
        </p:txBody>
      </p:sp>
      <p:sp>
        <p:nvSpPr>
          <p:cNvPr id="1092" name="Content Placeholder 2"/>
          <p:cNvSpPr/>
          <p:nvPr/>
        </p:nvSpPr>
        <p:spPr>
          <a:xfrm>
            <a:off x="5791199" y="1234788"/>
            <a:ext cx="3121796" cy="1835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Then based on the URL’s keywords, our server will be able to </a:t>
            </a:r>
            <a:r>
              <a:rPr b="1" u="sng"/>
              <a:t>route </a:t>
            </a:r>
            <a:r>
              <a:t>(or direct the flow of logic to initiate other processes)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Rectangle 4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Inside the Box: Sending Files</a:t>
            </a:r>
          </a:p>
        </p:txBody>
      </p:sp>
      <p:sp>
        <p:nvSpPr>
          <p:cNvPr id="1095" name="Rectangle 2"/>
          <p:cNvSpPr/>
          <p:nvPr/>
        </p:nvSpPr>
        <p:spPr>
          <a:xfrm>
            <a:off x="304800" y="1234788"/>
            <a:ext cx="5029200" cy="4861212"/>
          </a:xfrm>
          <a:prstGeom prst="rect">
            <a:avLst/>
          </a:prstGeom>
          <a:solidFill>
            <a:srgbClr val="FBE5D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96" name="Content Placeholder 2"/>
          <p:cNvSpPr/>
          <p:nvPr/>
        </p:nvSpPr>
        <p:spPr>
          <a:xfrm>
            <a:off x="1035626" y="725557"/>
            <a:ext cx="3415147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Server</a:t>
            </a:r>
          </a:p>
        </p:txBody>
      </p:sp>
      <p:sp>
        <p:nvSpPr>
          <p:cNvPr id="1097" name="Rectangle 6"/>
          <p:cNvSpPr/>
          <p:nvPr/>
        </p:nvSpPr>
        <p:spPr>
          <a:xfrm>
            <a:off x="609600" y="1528861"/>
            <a:ext cx="1981200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98" name="Content Placeholder 2"/>
          <p:cNvSpPr/>
          <p:nvPr/>
        </p:nvSpPr>
        <p:spPr>
          <a:xfrm>
            <a:off x="-107374" y="1655245"/>
            <a:ext cx="3415147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Listen</a:t>
            </a:r>
          </a:p>
        </p:txBody>
      </p:sp>
      <p:sp>
        <p:nvSpPr>
          <p:cNvPr id="1099" name="Rectangle 8"/>
          <p:cNvSpPr/>
          <p:nvPr/>
        </p:nvSpPr>
        <p:spPr>
          <a:xfrm>
            <a:off x="2994313" y="1528861"/>
            <a:ext cx="1981201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00" name="Content Placeholder 2"/>
          <p:cNvSpPr/>
          <p:nvPr/>
        </p:nvSpPr>
        <p:spPr>
          <a:xfrm>
            <a:off x="2277341" y="1655245"/>
            <a:ext cx="3415146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URL Parse</a:t>
            </a:r>
          </a:p>
        </p:txBody>
      </p:sp>
      <p:sp>
        <p:nvSpPr>
          <p:cNvPr id="1101" name="Rectangle 10"/>
          <p:cNvSpPr/>
          <p:nvPr/>
        </p:nvSpPr>
        <p:spPr>
          <a:xfrm>
            <a:off x="609599" y="2629973"/>
            <a:ext cx="4365916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02" name="Content Placeholder 2"/>
          <p:cNvSpPr/>
          <p:nvPr/>
        </p:nvSpPr>
        <p:spPr>
          <a:xfrm>
            <a:off x="1111826" y="2756357"/>
            <a:ext cx="3415147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Route Handling</a:t>
            </a:r>
          </a:p>
        </p:txBody>
      </p:sp>
      <p:sp>
        <p:nvSpPr>
          <p:cNvPr id="1103" name="Rectangle 12"/>
          <p:cNvSpPr/>
          <p:nvPr/>
        </p:nvSpPr>
        <p:spPr>
          <a:xfrm>
            <a:off x="609600" y="3719917"/>
            <a:ext cx="1981200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04" name="Content Placeholder 2"/>
          <p:cNvSpPr/>
          <p:nvPr/>
        </p:nvSpPr>
        <p:spPr>
          <a:xfrm>
            <a:off x="-107374" y="3933511"/>
            <a:ext cx="3415147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400"/>
              </a:spcBef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Send HTML</a:t>
            </a:r>
          </a:p>
        </p:txBody>
      </p:sp>
      <p:sp>
        <p:nvSpPr>
          <p:cNvPr id="1105" name="Rectangle 14"/>
          <p:cNvSpPr/>
          <p:nvPr/>
        </p:nvSpPr>
        <p:spPr>
          <a:xfrm>
            <a:off x="2974027" y="3731086"/>
            <a:ext cx="1981201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06" name="Content Placeholder 2"/>
          <p:cNvSpPr/>
          <p:nvPr/>
        </p:nvSpPr>
        <p:spPr>
          <a:xfrm>
            <a:off x="2257055" y="3944680"/>
            <a:ext cx="3415146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400"/>
              </a:spcBef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Send JSON</a:t>
            </a:r>
          </a:p>
        </p:txBody>
      </p:sp>
      <p:sp>
        <p:nvSpPr>
          <p:cNvPr id="1107" name="Content Placeholder 2"/>
          <p:cNvSpPr/>
          <p:nvPr/>
        </p:nvSpPr>
        <p:spPr>
          <a:xfrm>
            <a:off x="5791199" y="1234788"/>
            <a:ext cx="3121796" cy="1835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This subsequent process may be to send an HTML file to be rendered or to send a JSON file to be rendered…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Rectangle 4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Inside the Box: Receiving Posts</a:t>
            </a:r>
          </a:p>
        </p:txBody>
      </p:sp>
      <p:sp>
        <p:nvSpPr>
          <p:cNvPr id="1110" name="Rectangle 2"/>
          <p:cNvSpPr/>
          <p:nvPr/>
        </p:nvSpPr>
        <p:spPr>
          <a:xfrm>
            <a:off x="304800" y="1234788"/>
            <a:ext cx="5029200" cy="4861212"/>
          </a:xfrm>
          <a:prstGeom prst="rect">
            <a:avLst/>
          </a:prstGeom>
          <a:solidFill>
            <a:srgbClr val="FBE5D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11" name="Content Placeholder 2"/>
          <p:cNvSpPr/>
          <p:nvPr/>
        </p:nvSpPr>
        <p:spPr>
          <a:xfrm>
            <a:off x="1035626" y="725557"/>
            <a:ext cx="3415147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Server</a:t>
            </a:r>
          </a:p>
        </p:txBody>
      </p:sp>
      <p:sp>
        <p:nvSpPr>
          <p:cNvPr id="1112" name="Rectangle 6"/>
          <p:cNvSpPr/>
          <p:nvPr/>
        </p:nvSpPr>
        <p:spPr>
          <a:xfrm>
            <a:off x="609600" y="1528861"/>
            <a:ext cx="1981200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13" name="Content Placeholder 2"/>
          <p:cNvSpPr/>
          <p:nvPr/>
        </p:nvSpPr>
        <p:spPr>
          <a:xfrm>
            <a:off x="-107374" y="1655245"/>
            <a:ext cx="3415147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Listen</a:t>
            </a:r>
          </a:p>
        </p:txBody>
      </p:sp>
      <p:sp>
        <p:nvSpPr>
          <p:cNvPr id="1114" name="Rectangle 8"/>
          <p:cNvSpPr/>
          <p:nvPr/>
        </p:nvSpPr>
        <p:spPr>
          <a:xfrm>
            <a:off x="2994313" y="1528861"/>
            <a:ext cx="1981201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15" name="Content Placeholder 2"/>
          <p:cNvSpPr/>
          <p:nvPr/>
        </p:nvSpPr>
        <p:spPr>
          <a:xfrm>
            <a:off x="2277341" y="1655245"/>
            <a:ext cx="3415146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URL Parse</a:t>
            </a:r>
          </a:p>
        </p:txBody>
      </p:sp>
      <p:sp>
        <p:nvSpPr>
          <p:cNvPr id="1116" name="Rectangle 10"/>
          <p:cNvSpPr/>
          <p:nvPr/>
        </p:nvSpPr>
        <p:spPr>
          <a:xfrm>
            <a:off x="609599" y="2629973"/>
            <a:ext cx="4365916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17" name="Content Placeholder 2"/>
          <p:cNvSpPr/>
          <p:nvPr/>
        </p:nvSpPr>
        <p:spPr>
          <a:xfrm>
            <a:off x="1111826" y="2756357"/>
            <a:ext cx="3415147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Route Handling</a:t>
            </a:r>
          </a:p>
        </p:txBody>
      </p:sp>
      <p:sp>
        <p:nvSpPr>
          <p:cNvPr id="1118" name="Rectangle 12"/>
          <p:cNvSpPr/>
          <p:nvPr/>
        </p:nvSpPr>
        <p:spPr>
          <a:xfrm>
            <a:off x="609600" y="3719917"/>
            <a:ext cx="1981200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19" name="Content Placeholder 2"/>
          <p:cNvSpPr/>
          <p:nvPr/>
        </p:nvSpPr>
        <p:spPr>
          <a:xfrm>
            <a:off x="-107374" y="3933511"/>
            <a:ext cx="3415147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400"/>
              </a:spcBef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Send HTML</a:t>
            </a:r>
          </a:p>
        </p:txBody>
      </p:sp>
      <p:sp>
        <p:nvSpPr>
          <p:cNvPr id="1120" name="Rectangle 14"/>
          <p:cNvSpPr/>
          <p:nvPr/>
        </p:nvSpPr>
        <p:spPr>
          <a:xfrm>
            <a:off x="2974027" y="3731086"/>
            <a:ext cx="1981201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21" name="Content Placeholder 2"/>
          <p:cNvSpPr/>
          <p:nvPr/>
        </p:nvSpPr>
        <p:spPr>
          <a:xfrm>
            <a:off x="2257055" y="3944680"/>
            <a:ext cx="3415146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400"/>
              </a:spcBef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Send JSON</a:t>
            </a:r>
          </a:p>
        </p:txBody>
      </p:sp>
      <p:sp>
        <p:nvSpPr>
          <p:cNvPr id="1122" name="Rectangle 16"/>
          <p:cNvSpPr/>
          <p:nvPr/>
        </p:nvSpPr>
        <p:spPr>
          <a:xfrm>
            <a:off x="609600" y="4775989"/>
            <a:ext cx="1981200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23" name="Content Placeholder 2"/>
          <p:cNvSpPr/>
          <p:nvPr/>
        </p:nvSpPr>
        <p:spPr>
          <a:xfrm>
            <a:off x="-107374" y="4989583"/>
            <a:ext cx="3415147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400"/>
              </a:spcBef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Receive POSTs</a:t>
            </a:r>
          </a:p>
        </p:txBody>
      </p:sp>
      <p:sp>
        <p:nvSpPr>
          <p:cNvPr id="1124" name="Content Placeholder 2"/>
          <p:cNvSpPr/>
          <p:nvPr/>
        </p:nvSpPr>
        <p:spPr>
          <a:xfrm>
            <a:off x="5791199" y="1234788"/>
            <a:ext cx="3121796" cy="1543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We may also have a new module to handle receiving user’s POST requests (i.e. the data they send the server)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Rectangle 4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Inside the Box: Performing Logic</a:t>
            </a:r>
          </a:p>
        </p:txBody>
      </p:sp>
      <p:sp>
        <p:nvSpPr>
          <p:cNvPr id="1127" name="Rectangle 2"/>
          <p:cNvSpPr/>
          <p:nvPr/>
        </p:nvSpPr>
        <p:spPr>
          <a:xfrm>
            <a:off x="304800" y="1234788"/>
            <a:ext cx="5029200" cy="4861212"/>
          </a:xfrm>
          <a:prstGeom prst="rect">
            <a:avLst/>
          </a:prstGeom>
          <a:solidFill>
            <a:srgbClr val="FBE5D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28" name="Content Placeholder 2"/>
          <p:cNvSpPr/>
          <p:nvPr/>
        </p:nvSpPr>
        <p:spPr>
          <a:xfrm>
            <a:off x="1035626" y="725557"/>
            <a:ext cx="3415147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Server</a:t>
            </a:r>
          </a:p>
        </p:txBody>
      </p:sp>
      <p:sp>
        <p:nvSpPr>
          <p:cNvPr id="1129" name="Rectangle 6"/>
          <p:cNvSpPr/>
          <p:nvPr/>
        </p:nvSpPr>
        <p:spPr>
          <a:xfrm>
            <a:off x="609600" y="1528861"/>
            <a:ext cx="1981200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30" name="Content Placeholder 2"/>
          <p:cNvSpPr/>
          <p:nvPr/>
        </p:nvSpPr>
        <p:spPr>
          <a:xfrm>
            <a:off x="-107374" y="1655245"/>
            <a:ext cx="3415147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Listen</a:t>
            </a:r>
          </a:p>
        </p:txBody>
      </p:sp>
      <p:sp>
        <p:nvSpPr>
          <p:cNvPr id="1131" name="Rectangle 8"/>
          <p:cNvSpPr/>
          <p:nvPr/>
        </p:nvSpPr>
        <p:spPr>
          <a:xfrm>
            <a:off x="2994313" y="1528861"/>
            <a:ext cx="1981201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32" name="Content Placeholder 2"/>
          <p:cNvSpPr/>
          <p:nvPr/>
        </p:nvSpPr>
        <p:spPr>
          <a:xfrm>
            <a:off x="2277341" y="1655245"/>
            <a:ext cx="3415146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URL Parse</a:t>
            </a:r>
          </a:p>
        </p:txBody>
      </p:sp>
      <p:sp>
        <p:nvSpPr>
          <p:cNvPr id="1133" name="Rectangle 10"/>
          <p:cNvSpPr/>
          <p:nvPr/>
        </p:nvSpPr>
        <p:spPr>
          <a:xfrm>
            <a:off x="609599" y="2629973"/>
            <a:ext cx="4365916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34" name="Content Placeholder 2"/>
          <p:cNvSpPr/>
          <p:nvPr/>
        </p:nvSpPr>
        <p:spPr>
          <a:xfrm>
            <a:off x="1111826" y="2756357"/>
            <a:ext cx="3415147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Route Handling</a:t>
            </a:r>
          </a:p>
        </p:txBody>
      </p:sp>
      <p:sp>
        <p:nvSpPr>
          <p:cNvPr id="1135" name="Rectangle 12"/>
          <p:cNvSpPr/>
          <p:nvPr/>
        </p:nvSpPr>
        <p:spPr>
          <a:xfrm>
            <a:off x="609600" y="3719917"/>
            <a:ext cx="1981200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36" name="Content Placeholder 2"/>
          <p:cNvSpPr/>
          <p:nvPr/>
        </p:nvSpPr>
        <p:spPr>
          <a:xfrm>
            <a:off x="-107374" y="3933511"/>
            <a:ext cx="3415147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400"/>
              </a:spcBef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Send HTML</a:t>
            </a:r>
          </a:p>
        </p:txBody>
      </p:sp>
      <p:sp>
        <p:nvSpPr>
          <p:cNvPr id="1137" name="Rectangle 14"/>
          <p:cNvSpPr/>
          <p:nvPr/>
        </p:nvSpPr>
        <p:spPr>
          <a:xfrm>
            <a:off x="2974027" y="3731086"/>
            <a:ext cx="1981201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38" name="Content Placeholder 2"/>
          <p:cNvSpPr/>
          <p:nvPr/>
        </p:nvSpPr>
        <p:spPr>
          <a:xfrm>
            <a:off x="2257055" y="3944680"/>
            <a:ext cx="3415146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400"/>
              </a:spcBef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Send JSON</a:t>
            </a:r>
          </a:p>
        </p:txBody>
      </p:sp>
      <p:sp>
        <p:nvSpPr>
          <p:cNvPr id="1139" name="Rectangle 16"/>
          <p:cNvSpPr/>
          <p:nvPr/>
        </p:nvSpPr>
        <p:spPr>
          <a:xfrm>
            <a:off x="609600" y="4775989"/>
            <a:ext cx="1981200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40" name="Content Placeholder 2"/>
          <p:cNvSpPr/>
          <p:nvPr/>
        </p:nvSpPr>
        <p:spPr>
          <a:xfrm>
            <a:off x="-107374" y="4989583"/>
            <a:ext cx="3415147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400"/>
              </a:spcBef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Receive POSTs</a:t>
            </a:r>
          </a:p>
        </p:txBody>
      </p:sp>
      <p:sp>
        <p:nvSpPr>
          <p:cNvPr id="1141" name="Rectangle 18"/>
          <p:cNvSpPr/>
          <p:nvPr/>
        </p:nvSpPr>
        <p:spPr>
          <a:xfrm>
            <a:off x="2978398" y="4799839"/>
            <a:ext cx="1981201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42" name="Content Placeholder 2"/>
          <p:cNvSpPr/>
          <p:nvPr/>
        </p:nvSpPr>
        <p:spPr>
          <a:xfrm>
            <a:off x="2261424" y="5013433"/>
            <a:ext cx="341514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Server Side Logic</a:t>
            </a:r>
          </a:p>
        </p:txBody>
      </p:sp>
      <p:sp>
        <p:nvSpPr>
          <p:cNvPr id="1143" name="Content Placeholder 2"/>
          <p:cNvSpPr/>
          <p:nvPr/>
        </p:nvSpPr>
        <p:spPr>
          <a:xfrm>
            <a:off x="5791199" y="1234788"/>
            <a:ext cx="3121796" cy="212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We may also have complex server-side logic that we want to initiate in response to user’s visiting a route endpoint or sending us data.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Rectangle 4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Inside the Box: And More!</a:t>
            </a:r>
          </a:p>
        </p:txBody>
      </p:sp>
      <p:sp>
        <p:nvSpPr>
          <p:cNvPr id="1146" name="Rectangle 2"/>
          <p:cNvSpPr/>
          <p:nvPr/>
        </p:nvSpPr>
        <p:spPr>
          <a:xfrm>
            <a:off x="304800" y="1234788"/>
            <a:ext cx="5029200" cy="4861212"/>
          </a:xfrm>
          <a:prstGeom prst="rect">
            <a:avLst/>
          </a:prstGeom>
          <a:solidFill>
            <a:srgbClr val="FBE5D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47" name="Content Placeholder 2"/>
          <p:cNvSpPr/>
          <p:nvPr/>
        </p:nvSpPr>
        <p:spPr>
          <a:xfrm>
            <a:off x="1035626" y="725557"/>
            <a:ext cx="3415147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Server</a:t>
            </a:r>
          </a:p>
        </p:txBody>
      </p:sp>
      <p:sp>
        <p:nvSpPr>
          <p:cNvPr id="1148" name="Rectangle 6"/>
          <p:cNvSpPr/>
          <p:nvPr/>
        </p:nvSpPr>
        <p:spPr>
          <a:xfrm>
            <a:off x="609600" y="1528861"/>
            <a:ext cx="1981200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49" name="Content Placeholder 2"/>
          <p:cNvSpPr/>
          <p:nvPr/>
        </p:nvSpPr>
        <p:spPr>
          <a:xfrm>
            <a:off x="-107374" y="1655245"/>
            <a:ext cx="3415147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Listen</a:t>
            </a:r>
          </a:p>
        </p:txBody>
      </p:sp>
      <p:sp>
        <p:nvSpPr>
          <p:cNvPr id="1150" name="Rectangle 8"/>
          <p:cNvSpPr/>
          <p:nvPr/>
        </p:nvSpPr>
        <p:spPr>
          <a:xfrm>
            <a:off x="2994313" y="1528861"/>
            <a:ext cx="1981201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51" name="Content Placeholder 2"/>
          <p:cNvSpPr/>
          <p:nvPr/>
        </p:nvSpPr>
        <p:spPr>
          <a:xfrm>
            <a:off x="2277341" y="1655245"/>
            <a:ext cx="3415146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URL Parse</a:t>
            </a:r>
          </a:p>
        </p:txBody>
      </p:sp>
      <p:sp>
        <p:nvSpPr>
          <p:cNvPr id="1152" name="Rectangle 10"/>
          <p:cNvSpPr/>
          <p:nvPr/>
        </p:nvSpPr>
        <p:spPr>
          <a:xfrm>
            <a:off x="609599" y="2629973"/>
            <a:ext cx="4365916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53" name="Content Placeholder 2"/>
          <p:cNvSpPr/>
          <p:nvPr/>
        </p:nvSpPr>
        <p:spPr>
          <a:xfrm>
            <a:off x="1111826" y="2756357"/>
            <a:ext cx="3415147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Route Handling</a:t>
            </a:r>
          </a:p>
        </p:txBody>
      </p:sp>
      <p:sp>
        <p:nvSpPr>
          <p:cNvPr id="1154" name="Rectangle 12"/>
          <p:cNvSpPr/>
          <p:nvPr/>
        </p:nvSpPr>
        <p:spPr>
          <a:xfrm>
            <a:off x="609600" y="3719917"/>
            <a:ext cx="1981200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55" name="Content Placeholder 2"/>
          <p:cNvSpPr/>
          <p:nvPr/>
        </p:nvSpPr>
        <p:spPr>
          <a:xfrm>
            <a:off x="-107374" y="3933511"/>
            <a:ext cx="3415147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400"/>
              </a:spcBef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Send HTML</a:t>
            </a:r>
          </a:p>
        </p:txBody>
      </p:sp>
      <p:sp>
        <p:nvSpPr>
          <p:cNvPr id="1156" name="Rectangle 14"/>
          <p:cNvSpPr/>
          <p:nvPr/>
        </p:nvSpPr>
        <p:spPr>
          <a:xfrm>
            <a:off x="2974027" y="3731086"/>
            <a:ext cx="1981201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57" name="Content Placeholder 2"/>
          <p:cNvSpPr/>
          <p:nvPr/>
        </p:nvSpPr>
        <p:spPr>
          <a:xfrm>
            <a:off x="2257055" y="3944680"/>
            <a:ext cx="3415146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400"/>
              </a:spcBef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Send JSON</a:t>
            </a:r>
          </a:p>
        </p:txBody>
      </p:sp>
      <p:sp>
        <p:nvSpPr>
          <p:cNvPr id="1158" name="Rectangle 16"/>
          <p:cNvSpPr/>
          <p:nvPr/>
        </p:nvSpPr>
        <p:spPr>
          <a:xfrm>
            <a:off x="609600" y="4775989"/>
            <a:ext cx="1981200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59" name="Content Placeholder 2"/>
          <p:cNvSpPr/>
          <p:nvPr/>
        </p:nvSpPr>
        <p:spPr>
          <a:xfrm>
            <a:off x="-107374" y="4989583"/>
            <a:ext cx="3415147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400"/>
              </a:spcBef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Receive POSTs</a:t>
            </a:r>
          </a:p>
        </p:txBody>
      </p:sp>
      <p:sp>
        <p:nvSpPr>
          <p:cNvPr id="1160" name="Rectangle 18"/>
          <p:cNvSpPr/>
          <p:nvPr/>
        </p:nvSpPr>
        <p:spPr>
          <a:xfrm>
            <a:off x="2978398" y="4799839"/>
            <a:ext cx="1981201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61" name="Content Placeholder 2"/>
          <p:cNvSpPr/>
          <p:nvPr/>
        </p:nvSpPr>
        <p:spPr>
          <a:xfrm>
            <a:off x="2261424" y="5013433"/>
            <a:ext cx="341514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Server Side Logic</a:t>
            </a:r>
          </a:p>
        </p:txBody>
      </p:sp>
      <p:sp>
        <p:nvSpPr>
          <p:cNvPr id="1162" name="Rectangle 20"/>
          <p:cNvSpPr/>
          <p:nvPr/>
        </p:nvSpPr>
        <p:spPr>
          <a:xfrm>
            <a:off x="652399" y="5751583"/>
            <a:ext cx="4323115" cy="23066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63" name="Content Placeholder 2"/>
          <p:cNvSpPr/>
          <p:nvPr/>
        </p:nvSpPr>
        <p:spPr>
          <a:xfrm>
            <a:off x="-982840" y="5713253"/>
            <a:ext cx="7452077" cy="301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300"/>
              </a:spcBef>
              <a:defRPr b="1" sz="1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And More!</a:t>
            </a:r>
          </a:p>
        </p:txBody>
      </p:sp>
      <p:sp>
        <p:nvSpPr>
          <p:cNvPr id="1164" name="Content Placeholder 2"/>
          <p:cNvSpPr/>
          <p:nvPr/>
        </p:nvSpPr>
        <p:spPr>
          <a:xfrm>
            <a:off x="5791199" y="1234787"/>
            <a:ext cx="3121796" cy="4148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But it doesn’t stop there!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We may add in functionality for authentication, logging requests, connecting to databases, and so much more.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But always remember… we’re </a:t>
            </a:r>
            <a:r>
              <a:rPr b="1" u="sng"/>
              <a:t>coding out these functionalities into our box!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Title 1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Rectangle 4"/>
          <p:cNvSpPr/>
          <p:nvPr/>
        </p:nvSpPr>
        <p:spPr>
          <a:xfrm>
            <a:off x="304800" y="98052"/>
            <a:ext cx="8610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Forewarning: This is the </a:t>
            </a:r>
            <a:r>
              <a:rPr i="1" u="sng"/>
              <a:t>HARD</a:t>
            </a:r>
            <a:r>
              <a:rPr i="1"/>
              <a:t> </a:t>
            </a:r>
            <a:r>
              <a:t>Stuff</a:t>
            </a:r>
          </a:p>
        </p:txBody>
      </p:sp>
      <p:sp>
        <p:nvSpPr>
          <p:cNvPr id="933" name="Rectangle 3"/>
          <p:cNvSpPr/>
          <p:nvPr/>
        </p:nvSpPr>
        <p:spPr>
          <a:xfrm>
            <a:off x="304800" y="990600"/>
            <a:ext cx="8610600" cy="2825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300">
                <a:latin typeface="Arial"/>
                <a:ea typeface="Arial"/>
                <a:cs typeface="Arial"/>
                <a:sym typeface="Arial"/>
              </a:defRPr>
            </a:pPr>
            <a:r>
              <a:t>These next three weeks are some of the hardest to grasp. </a:t>
            </a:r>
          </a:p>
          <a:p>
            <a:pPr marL="342900" indent="-342900">
              <a:buSzPct val="100000"/>
              <a:buFont typeface="Arial"/>
              <a:buChar char="•"/>
              <a:defRPr b="1" i="1" sz="23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b="1" sz="2300">
                <a:latin typeface="Arial"/>
                <a:ea typeface="Arial"/>
                <a:cs typeface="Arial"/>
                <a:sym typeface="Arial"/>
              </a:defRPr>
            </a:pPr>
            <a:r>
              <a:t>But are also some of the most important. </a:t>
            </a:r>
          </a:p>
          <a:p>
            <a:pPr marL="342900" indent="-342900">
              <a:buSzPct val="100000"/>
              <a:buFont typeface="Arial"/>
              <a:buChar char="•"/>
              <a:defRPr b="1" i="1" sz="23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300">
                <a:latin typeface="Arial"/>
                <a:ea typeface="Arial"/>
                <a:cs typeface="Arial"/>
                <a:sym typeface="Arial"/>
              </a:defRPr>
            </a:pPr>
            <a:r>
              <a:t>This is where you go from humble HTML, CSS hackers to full-stack, employable engineers. </a:t>
            </a:r>
          </a:p>
          <a:p>
            <a:pPr marL="342900" indent="-342900">
              <a:buSzPct val="100000"/>
              <a:buFont typeface="Arial"/>
              <a:buChar char="•"/>
              <a:defRPr sz="23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300">
                <a:latin typeface="Arial"/>
                <a:ea typeface="Arial"/>
                <a:cs typeface="Arial"/>
                <a:sym typeface="Arial"/>
              </a:defRPr>
            </a:pPr>
            <a:r>
              <a:t>Bring your A-Game!!!</a:t>
            </a:r>
          </a:p>
        </p:txBody>
      </p:sp>
      <p:pic>
        <p:nvPicPr>
          <p:cNvPr id="934" name="Picture 2" descr="Picture 2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28395" y="3200400"/>
            <a:ext cx="4015605" cy="3147828"/>
          </a:xfrm>
          <a:prstGeom prst="rect">
            <a:avLst/>
          </a:prstGeom>
          <a:ln w="12700">
            <a:miter lim="400000"/>
          </a:ln>
        </p:spPr>
      </p:pic>
      <p:sp>
        <p:nvSpPr>
          <p:cNvPr id="935" name="Rectangle 6"/>
          <p:cNvSpPr/>
          <p:nvPr/>
        </p:nvSpPr>
        <p:spPr>
          <a:xfrm>
            <a:off x="-152400" y="5901950"/>
            <a:ext cx="5105400" cy="424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2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Don’t let this be you!</a:t>
            </a:r>
          </a:p>
        </p:txBody>
      </p:sp>
      <p:sp>
        <p:nvSpPr>
          <p:cNvPr id="936" name="Straight Arrow Connector 2"/>
          <p:cNvSpPr/>
          <p:nvPr/>
        </p:nvSpPr>
        <p:spPr>
          <a:xfrm flipV="1">
            <a:off x="3733800" y="5410199"/>
            <a:ext cx="1318397" cy="457201"/>
          </a:xfrm>
          <a:prstGeom prst="line">
            <a:avLst/>
          </a:prstGeom>
          <a:ln w="3175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Title 1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Let’s Get Coding!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Rectangle 4"/>
          <p:cNvSpPr/>
          <p:nvPr/>
        </p:nvSpPr>
        <p:spPr>
          <a:xfrm>
            <a:off x="304800" y="98052"/>
            <a:ext cx="8610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to Succeed Through the Full-Stack Apocalypse</a:t>
            </a:r>
          </a:p>
        </p:txBody>
      </p:sp>
      <p:sp>
        <p:nvSpPr>
          <p:cNvPr id="939" name="Rectangle 5"/>
          <p:cNvSpPr/>
          <p:nvPr/>
        </p:nvSpPr>
        <p:spPr>
          <a:xfrm>
            <a:off x="304800" y="905843"/>
            <a:ext cx="8610600" cy="5048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57200" indent="-457200">
              <a:buSzPct val="100000"/>
              <a:buAutoNum type="arabicPeriod" startAt="1"/>
              <a:defRPr b="1" sz="2000" u="sng">
                <a:latin typeface="Arial"/>
                <a:ea typeface="Arial"/>
                <a:cs typeface="Arial"/>
                <a:sym typeface="Arial"/>
              </a:defRPr>
            </a:pPr>
            <a:r>
              <a:t>Form a Study Group Now</a:t>
            </a:r>
            <a:br/>
            <a:r>
              <a:rPr b="0" u="none"/>
              <a:t>Get in the habit of explaining in-class exercises to one another. Work together on homework assignments.</a:t>
            </a:r>
            <a:endParaRPr b="0" u="none"/>
          </a:p>
          <a:p>
            <a:pPr marL="457200" indent="-457200">
              <a:buSzPct val="100000"/>
              <a:buAutoNum type="arabicPeriod" startAt="1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2"/>
              <a:defRPr b="1" sz="2000" u="sng">
                <a:latin typeface="Arial"/>
                <a:ea typeface="Arial"/>
                <a:cs typeface="Arial"/>
                <a:sym typeface="Arial"/>
              </a:defRPr>
            </a:pPr>
            <a:r>
              <a:t>Take notes!</a:t>
            </a:r>
            <a:br/>
            <a:r>
              <a:rPr b="0" u="none"/>
              <a:t>Jot down concepts or key ideas that come out of activities. This class isn’t a lecture, but it may help you keep things straight!</a:t>
            </a:r>
          </a:p>
          <a:p>
            <a:pPr marL="457200" indent="-457200">
              <a:buSzPct val="100000"/>
              <a:buAutoNum type="arabicPeriod" startAt="2"/>
              <a:defRPr b="1" i="1" sz="20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3"/>
              <a:defRPr b="1" sz="2000" u="sng">
                <a:latin typeface="Arial"/>
                <a:ea typeface="Arial"/>
                <a:cs typeface="Arial"/>
                <a:sym typeface="Arial"/>
              </a:defRPr>
            </a:pPr>
            <a:r>
              <a:t>Ask “Conceptual” Questions</a:t>
            </a:r>
            <a:br/>
            <a:r>
              <a:rPr b="0" u="none"/>
              <a:t>Don’t let big picture ideas gloss over you. Be courageous and ask questions in class. (Don’t worry -- if your question isn’t relevant, we’ll let you know. But if it is, you owe it to yourself to understand!)</a:t>
            </a:r>
            <a:endParaRPr b="0" u="none"/>
          </a:p>
          <a:p>
            <a:pPr marL="457200" indent="-457200">
              <a:buSzPct val="100000"/>
              <a:buAutoNum type="arabicPeriod" startAt="3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4"/>
              <a:defRPr b="1" sz="2000" u="sng">
                <a:latin typeface="Arial"/>
                <a:ea typeface="Arial"/>
                <a:cs typeface="Arial"/>
                <a:sym typeface="Arial"/>
              </a:defRPr>
            </a:pPr>
            <a:r>
              <a:t>Come to Office Hours</a:t>
            </a:r>
            <a:br/>
            <a:r>
              <a:rPr b="0" u="none"/>
              <a:t>As things get trickier, we’ll be available to review any concepts during office hours. Come to these. Ask questions! We want to help.</a:t>
            </a:r>
            <a:endParaRPr b="0" u="none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Rectangle 4"/>
          <p:cNvSpPr/>
          <p:nvPr/>
        </p:nvSpPr>
        <p:spPr>
          <a:xfrm>
            <a:off x="304800" y="98052"/>
            <a:ext cx="8610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to Succeed Through the Full-Stack Apocalypse</a:t>
            </a:r>
          </a:p>
        </p:txBody>
      </p:sp>
      <p:sp>
        <p:nvSpPr>
          <p:cNvPr id="942" name="Rectangle 5"/>
          <p:cNvSpPr/>
          <p:nvPr/>
        </p:nvSpPr>
        <p:spPr>
          <a:xfrm>
            <a:off x="304800" y="4423762"/>
            <a:ext cx="8610600" cy="208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300" u="sng">
                <a:latin typeface="Arial"/>
                <a:ea typeface="Arial"/>
                <a:cs typeface="Arial"/>
                <a:sym typeface="Arial"/>
              </a:defRPr>
            </a:pPr>
            <a:r>
              <a:t>5. Get a Code School Trial Account</a:t>
            </a:r>
            <a:br/>
            <a:r>
              <a:rPr b="0" u="none"/>
              <a:t>Then immediately start completing the Building Blocks of Express.js course. It’s </a:t>
            </a:r>
            <a:r>
              <a:rPr b="0" i="1" u="none"/>
              <a:t>very</a:t>
            </a:r>
            <a:r>
              <a:rPr b="0" u="none"/>
              <a:t> good. </a:t>
            </a:r>
            <a:br>
              <a:rPr b="0" u="none"/>
            </a:br>
            <a:r>
              <a:rPr b="0" sz="200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https://www.codeschool.com/courses/building-blocks-of-express-js</a:t>
            </a:r>
            <a:endParaRPr sz="2000"/>
          </a:p>
          <a:p>
            <a:pPr>
              <a:defRPr sz="23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943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rcRect l="54544" t="0" r="0" b="43333"/>
          <a:stretch>
            <a:fillRect/>
          </a:stretch>
        </p:blipFill>
        <p:spPr>
          <a:xfrm>
            <a:off x="0" y="761999"/>
            <a:ext cx="9144000" cy="34975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Rectangle 4"/>
          <p:cNvSpPr/>
          <p:nvPr/>
        </p:nvSpPr>
        <p:spPr>
          <a:xfrm>
            <a:off x="304800" y="98052"/>
            <a:ext cx="8610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to Succeed Through the Full-Stack Apocalypse</a:t>
            </a:r>
          </a:p>
        </p:txBody>
      </p:sp>
      <p:sp>
        <p:nvSpPr>
          <p:cNvPr id="946" name="Rectangle 5"/>
          <p:cNvSpPr/>
          <p:nvPr/>
        </p:nvSpPr>
        <p:spPr>
          <a:xfrm>
            <a:off x="304800" y="762000"/>
            <a:ext cx="8610600" cy="2024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4000" u="sng">
                <a:latin typeface="Arial"/>
                <a:ea typeface="Arial"/>
                <a:cs typeface="Arial"/>
                <a:sym typeface="Arial"/>
              </a:defRPr>
            </a:pPr>
            <a:r>
              <a:t>6. Lastly, be confident !!!</a:t>
            </a:r>
          </a:p>
          <a:p>
            <a:pPr>
              <a:defRPr b="1" sz="2300" u="sng">
                <a:latin typeface="Arial"/>
                <a:ea typeface="Arial"/>
                <a:cs typeface="Arial"/>
                <a:sym typeface="Arial"/>
              </a:defRPr>
            </a:pPr>
            <a:br/>
            <a:r>
              <a:rPr b="0" u="none"/>
              <a:t>There is zero reason to get despondent at this point. If you’ve made it this far, you’ve proven that you have what it takes to succeed. </a:t>
            </a:r>
            <a:r>
              <a:rPr u="none"/>
              <a:t>Keep going!</a:t>
            </a:r>
          </a:p>
        </p:txBody>
      </p:sp>
      <p:pic>
        <p:nvPicPr>
          <p:cNvPr id="947" name="Picture 2" descr="Picture 2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81400" y="2924707"/>
            <a:ext cx="5562600" cy="34821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Title 1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Remember Our Mantra…</a:t>
            </a:r>
          </a:p>
        </p:txBody>
      </p:sp>
      <p:sp>
        <p:nvSpPr>
          <p:cNvPr id="950" name="TextBox 3"/>
          <p:cNvSpPr/>
          <p:nvPr/>
        </p:nvSpPr>
        <p:spPr>
          <a:xfrm>
            <a:off x="304800" y="3047999"/>
            <a:ext cx="8610600" cy="54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i="1"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When it comes to web development…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Title 1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Remember Our Mantra…</a:t>
            </a:r>
          </a:p>
        </p:txBody>
      </p:sp>
      <p:sp>
        <p:nvSpPr>
          <p:cNvPr id="953" name="TextBox 3"/>
          <p:cNvSpPr/>
          <p:nvPr/>
        </p:nvSpPr>
        <p:spPr>
          <a:xfrm>
            <a:off x="304800" y="2743200"/>
            <a:ext cx="8610600" cy="1226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i="1" sz="8000">
                <a:latin typeface="Arial"/>
                <a:ea typeface="Arial"/>
                <a:cs typeface="Arial"/>
                <a:sym typeface="Arial"/>
              </a:defRPr>
            </a:pPr>
            <a:r>
              <a:t>We know </a:t>
            </a:r>
            <a:r>
              <a:rPr b="1" u="sng"/>
              <a:t>nothing.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